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59" r:id="rId2"/>
  </p:sldMasterIdLst>
  <p:notesMasterIdLst>
    <p:notesMasterId r:id="rId18"/>
  </p:notesMasterIdLst>
  <p:handoutMasterIdLst>
    <p:handoutMasterId r:id="rId19"/>
  </p:handoutMasterIdLst>
  <p:sldIdLst>
    <p:sldId id="336" r:id="rId3"/>
    <p:sldId id="262" r:id="rId4"/>
    <p:sldId id="311" r:id="rId5"/>
    <p:sldId id="333" r:id="rId6"/>
    <p:sldId id="334" r:id="rId7"/>
    <p:sldId id="319" r:id="rId8"/>
    <p:sldId id="330" r:id="rId9"/>
    <p:sldId id="320" r:id="rId10"/>
    <p:sldId id="267" r:id="rId11"/>
    <p:sldId id="261" r:id="rId12"/>
    <p:sldId id="280" r:id="rId13"/>
    <p:sldId id="328" r:id="rId14"/>
    <p:sldId id="335" r:id="rId15"/>
    <p:sldId id="323" r:id="rId16"/>
    <p:sldId id="325"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622" autoAdjust="0"/>
  </p:normalViewPr>
  <p:slideViewPr>
    <p:cSldViewPr>
      <p:cViewPr>
        <p:scale>
          <a:sx n="100" d="100"/>
          <a:sy n="100" d="100"/>
        </p:scale>
        <p:origin x="-1308" y="-3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9" d="100"/>
          <a:sy n="59" d="100"/>
        </p:scale>
        <p:origin x="-2556"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779E4DC-A09D-400F-8F7D-EC5B71A9E25E}" type="datetimeFigureOut">
              <a:rPr lang="en-US" smtClean="0"/>
              <a:t>8/10/2016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1BF9B41-EAE7-4A54-871C-6430ED7A24AB}" type="slidenum">
              <a:rPr lang="en-US" smtClean="0"/>
              <a:t>‹#›</a:t>
            </a:fld>
            <a:endParaRPr lang="en-US"/>
          </a:p>
        </p:txBody>
      </p:sp>
    </p:spTree>
    <p:extLst>
      <p:ext uri="{BB962C8B-B14F-4D97-AF65-F5344CB8AC3E}">
        <p14:creationId xmlns:p14="http://schemas.microsoft.com/office/powerpoint/2010/main" val="16617730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5A24721-7E72-4FB2-A18D-3928EFEDB6B7}" type="datetimeFigureOut">
              <a:rPr lang="en-US" smtClean="0"/>
              <a:t>8/10/2016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C21BEC2-3E49-4D5D-AB24-DA0A076F6F4C}" type="slidenum">
              <a:rPr lang="en-US" smtClean="0"/>
              <a:t>‹#›</a:t>
            </a:fld>
            <a:endParaRPr lang="en-US"/>
          </a:p>
        </p:txBody>
      </p:sp>
    </p:spTree>
    <p:extLst>
      <p:ext uri="{BB962C8B-B14F-4D97-AF65-F5344CB8AC3E}">
        <p14:creationId xmlns:p14="http://schemas.microsoft.com/office/powerpoint/2010/main" val="2843672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endParaRPr lang="en-US" smtClean="0"/>
          </a:p>
        </p:txBody>
      </p:sp>
      <p:sp>
        <p:nvSpPr>
          <p:cNvPr id="30724" name="Slide Number Placeholder 3"/>
          <p:cNvSpPr>
            <a:spLocks noGrp="1"/>
          </p:cNvSpPr>
          <p:nvPr>
            <p:ph type="sldNum" sz="quarter" idx="5"/>
          </p:nvPr>
        </p:nvSpPr>
        <p:spPr>
          <a:noFill/>
        </p:spPr>
        <p:txBody>
          <a:bodyPr/>
          <a:lstStyle/>
          <a:p>
            <a:fld id="{B226567F-307C-41B9-A19D-E4BB8598AF98}" type="slidenum">
              <a:rPr lang="en-US" smtClean="0"/>
              <a:pPr/>
              <a:t>2</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D73E4F-2DDC-4BED-97F2-26B51365D703}" type="datetimeFigureOut">
              <a:rPr lang="en-US" smtClean="0"/>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C86B9-67F6-428B-B74A-6A0E41059E80}" type="slidenum">
              <a:rPr lang="en-US" smtClean="0"/>
              <a:t>‹#›</a:t>
            </a:fld>
            <a:endParaRPr lang="en-US"/>
          </a:p>
        </p:txBody>
      </p:sp>
    </p:spTree>
    <p:extLst>
      <p:ext uri="{BB962C8B-B14F-4D97-AF65-F5344CB8AC3E}">
        <p14:creationId xmlns:p14="http://schemas.microsoft.com/office/powerpoint/2010/main" val="1110952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D73E4F-2DDC-4BED-97F2-26B51365D703}" type="datetimeFigureOut">
              <a:rPr lang="en-US" smtClean="0"/>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C86B9-67F6-428B-B74A-6A0E41059E80}" type="slidenum">
              <a:rPr lang="en-US" smtClean="0"/>
              <a:t>‹#›</a:t>
            </a:fld>
            <a:endParaRPr lang="en-US"/>
          </a:p>
        </p:txBody>
      </p:sp>
    </p:spTree>
    <p:extLst>
      <p:ext uri="{BB962C8B-B14F-4D97-AF65-F5344CB8AC3E}">
        <p14:creationId xmlns:p14="http://schemas.microsoft.com/office/powerpoint/2010/main" val="2589644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D73E4F-2DDC-4BED-97F2-26B51365D703}" type="datetimeFigureOut">
              <a:rPr lang="en-US" smtClean="0"/>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C86B9-67F6-428B-B74A-6A0E41059E80}" type="slidenum">
              <a:rPr lang="en-US" smtClean="0"/>
              <a:t>‹#›</a:t>
            </a:fld>
            <a:endParaRPr lang="en-US"/>
          </a:p>
        </p:txBody>
      </p:sp>
    </p:spTree>
    <p:extLst>
      <p:ext uri="{BB962C8B-B14F-4D97-AF65-F5344CB8AC3E}">
        <p14:creationId xmlns:p14="http://schemas.microsoft.com/office/powerpoint/2010/main" val="1383462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D73E4F-2DDC-4BED-97F2-26B51365D703}" type="datetimeFigureOut">
              <a:rPr lang="en-US" smtClean="0">
                <a:solidFill>
                  <a:prstClr val="black">
                    <a:tint val="75000"/>
                  </a:prstClr>
                </a:solidFill>
              </a:rPr>
              <a:pPr/>
              <a:t>8/10/2016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3C86B9-67F6-428B-B74A-6A0E41059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6401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D73E4F-2DDC-4BED-97F2-26B51365D703}" type="datetimeFigureOut">
              <a:rPr lang="en-US" smtClean="0">
                <a:solidFill>
                  <a:prstClr val="black">
                    <a:tint val="75000"/>
                  </a:prstClr>
                </a:solidFill>
              </a:rPr>
              <a:pPr/>
              <a:t>8/10/2016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3C86B9-67F6-428B-B74A-6A0E41059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6039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D73E4F-2DDC-4BED-97F2-26B51365D703}" type="datetimeFigureOut">
              <a:rPr lang="en-US" smtClean="0">
                <a:solidFill>
                  <a:prstClr val="black">
                    <a:tint val="75000"/>
                  </a:prstClr>
                </a:solidFill>
              </a:rPr>
              <a:pPr/>
              <a:t>8/10/2016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3C86B9-67F6-428B-B74A-6A0E41059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5585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D73E4F-2DDC-4BED-97F2-26B51365D703}" type="datetimeFigureOut">
              <a:rPr lang="en-US" smtClean="0">
                <a:solidFill>
                  <a:prstClr val="black">
                    <a:tint val="75000"/>
                  </a:prstClr>
                </a:solidFill>
              </a:rPr>
              <a:pPr/>
              <a:t>8/10/2016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3C86B9-67F6-428B-B74A-6A0E41059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50089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D73E4F-2DDC-4BED-97F2-26B51365D703}" type="datetimeFigureOut">
              <a:rPr lang="en-US" smtClean="0">
                <a:solidFill>
                  <a:prstClr val="black">
                    <a:tint val="75000"/>
                  </a:prstClr>
                </a:solidFill>
              </a:rPr>
              <a:pPr/>
              <a:t>8/10/2016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C3C86B9-67F6-428B-B74A-6A0E41059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29568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D73E4F-2DDC-4BED-97F2-26B51365D703}" type="datetimeFigureOut">
              <a:rPr lang="en-US" smtClean="0">
                <a:solidFill>
                  <a:prstClr val="black">
                    <a:tint val="75000"/>
                  </a:prstClr>
                </a:solidFill>
              </a:rPr>
              <a:pPr/>
              <a:t>8/10/2016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C3C86B9-67F6-428B-B74A-6A0E41059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74772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D73E4F-2DDC-4BED-97F2-26B51365D703}" type="datetimeFigureOut">
              <a:rPr lang="en-US" smtClean="0">
                <a:solidFill>
                  <a:prstClr val="black">
                    <a:tint val="75000"/>
                  </a:prstClr>
                </a:solidFill>
              </a:rPr>
              <a:pPr/>
              <a:t>8/10/2016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C3C86B9-67F6-428B-B74A-6A0E41059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63324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D73E4F-2DDC-4BED-97F2-26B51365D703}" type="datetimeFigureOut">
              <a:rPr lang="en-US" smtClean="0">
                <a:solidFill>
                  <a:prstClr val="black">
                    <a:tint val="75000"/>
                  </a:prstClr>
                </a:solidFill>
              </a:rPr>
              <a:pPr/>
              <a:t>8/10/2016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3C86B9-67F6-428B-B74A-6A0E41059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0091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D73E4F-2DDC-4BED-97F2-26B51365D703}" type="datetimeFigureOut">
              <a:rPr lang="en-US" smtClean="0"/>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C86B9-67F6-428B-B74A-6A0E41059E80}" type="slidenum">
              <a:rPr lang="en-US" smtClean="0"/>
              <a:t>‹#›</a:t>
            </a:fld>
            <a:endParaRPr lang="en-US"/>
          </a:p>
        </p:txBody>
      </p:sp>
    </p:spTree>
    <p:extLst>
      <p:ext uri="{BB962C8B-B14F-4D97-AF65-F5344CB8AC3E}">
        <p14:creationId xmlns:p14="http://schemas.microsoft.com/office/powerpoint/2010/main" val="2847198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D73E4F-2DDC-4BED-97F2-26B51365D703}" type="datetimeFigureOut">
              <a:rPr lang="en-US" smtClean="0">
                <a:solidFill>
                  <a:prstClr val="black">
                    <a:tint val="75000"/>
                  </a:prstClr>
                </a:solidFill>
              </a:rPr>
              <a:pPr/>
              <a:t>8/10/2016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3C86B9-67F6-428B-B74A-6A0E41059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80859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D73E4F-2DDC-4BED-97F2-26B51365D703}" type="datetimeFigureOut">
              <a:rPr lang="en-US" smtClean="0">
                <a:solidFill>
                  <a:prstClr val="black">
                    <a:tint val="75000"/>
                  </a:prstClr>
                </a:solidFill>
              </a:rPr>
              <a:pPr/>
              <a:t>8/10/2016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3C86B9-67F6-428B-B74A-6A0E41059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22004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D73E4F-2DDC-4BED-97F2-26B51365D703}" type="datetimeFigureOut">
              <a:rPr lang="en-US" smtClean="0">
                <a:solidFill>
                  <a:prstClr val="black">
                    <a:tint val="75000"/>
                  </a:prstClr>
                </a:solidFill>
              </a:rPr>
              <a:pPr/>
              <a:t>8/10/2016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3C86B9-67F6-428B-B74A-6A0E41059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329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D73E4F-2DDC-4BED-97F2-26B51365D703}" type="datetimeFigureOut">
              <a:rPr lang="en-US" smtClean="0"/>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C86B9-67F6-428B-B74A-6A0E41059E80}" type="slidenum">
              <a:rPr lang="en-US" smtClean="0"/>
              <a:t>‹#›</a:t>
            </a:fld>
            <a:endParaRPr lang="en-US"/>
          </a:p>
        </p:txBody>
      </p:sp>
    </p:spTree>
    <p:extLst>
      <p:ext uri="{BB962C8B-B14F-4D97-AF65-F5344CB8AC3E}">
        <p14:creationId xmlns:p14="http://schemas.microsoft.com/office/powerpoint/2010/main" val="375709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D73E4F-2DDC-4BED-97F2-26B51365D703}" type="datetimeFigureOut">
              <a:rPr lang="en-US" smtClean="0"/>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3C86B9-67F6-428B-B74A-6A0E41059E80}" type="slidenum">
              <a:rPr lang="en-US" smtClean="0"/>
              <a:t>‹#›</a:t>
            </a:fld>
            <a:endParaRPr lang="en-US"/>
          </a:p>
        </p:txBody>
      </p:sp>
    </p:spTree>
    <p:extLst>
      <p:ext uri="{BB962C8B-B14F-4D97-AF65-F5344CB8AC3E}">
        <p14:creationId xmlns:p14="http://schemas.microsoft.com/office/powerpoint/2010/main" val="3240020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D73E4F-2DDC-4BED-97F2-26B51365D703}" type="datetimeFigureOut">
              <a:rPr lang="en-US" smtClean="0"/>
              <a:t>8/10/2016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3C86B9-67F6-428B-B74A-6A0E41059E80}" type="slidenum">
              <a:rPr lang="en-US" smtClean="0"/>
              <a:t>‹#›</a:t>
            </a:fld>
            <a:endParaRPr lang="en-US"/>
          </a:p>
        </p:txBody>
      </p:sp>
    </p:spTree>
    <p:extLst>
      <p:ext uri="{BB962C8B-B14F-4D97-AF65-F5344CB8AC3E}">
        <p14:creationId xmlns:p14="http://schemas.microsoft.com/office/powerpoint/2010/main" val="1991421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D73E4F-2DDC-4BED-97F2-26B51365D703}" type="datetimeFigureOut">
              <a:rPr lang="en-US" smtClean="0"/>
              <a:t>8/10/2016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3C86B9-67F6-428B-B74A-6A0E41059E80}" type="slidenum">
              <a:rPr lang="en-US" smtClean="0"/>
              <a:t>‹#›</a:t>
            </a:fld>
            <a:endParaRPr lang="en-US"/>
          </a:p>
        </p:txBody>
      </p:sp>
    </p:spTree>
    <p:extLst>
      <p:ext uri="{BB962C8B-B14F-4D97-AF65-F5344CB8AC3E}">
        <p14:creationId xmlns:p14="http://schemas.microsoft.com/office/powerpoint/2010/main" val="516787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D73E4F-2DDC-4BED-97F2-26B51365D703}" type="datetimeFigureOut">
              <a:rPr lang="en-US" smtClean="0"/>
              <a:t>8/10/2016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3C86B9-67F6-428B-B74A-6A0E41059E80}" type="slidenum">
              <a:rPr lang="en-US" smtClean="0"/>
              <a:t>‹#›</a:t>
            </a:fld>
            <a:endParaRPr lang="en-US"/>
          </a:p>
        </p:txBody>
      </p:sp>
    </p:spTree>
    <p:extLst>
      <p:ext uri="{BB962C8B-B14F-4D97-AF65-F5344CB8AC3E}">
        <p14:creationId xmlns:p14="http://schemas.microsoft.com/office/powerpoint/2010/main" val="3636680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D73E4F-2DDC-4BED-97F2-26B51365D703}" type="datetimeFigureOut">
              <a:rPr lang="en-US" smtClean="0"/>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3C86B9-67F6-428B-B74A-6A0E41059E80}" type="slidenum">
              <a:rPr lang="en-US" smtClean="0"/>
              <a:t>‹#›</a:t>
            </a:fld>
            <a:endParaRPr lang="en-US"/>
          </a:p>
        </p:txBody>
      </p:sp>
    </p:spTree>
    <p:extLst>
      <p:ext uri="{BB962C8B-B14F-4D97-AF65-F5344CB8AC3E}">
        <p14:creationId xmlns:p14="http://schemas.microsoft.com/office/powerpoint/2010/main" val="1754194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D73E4F-2DDC-4BED-97F2-26B51365D703}" type="datetimeFigureOut">
              <a:rPr lang="en-US" smtClean="0"/>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3C86B9-67F6-428B-B74A-6A0E41059E80}" type="slidenum">
              <a:rPr lang="en-US" smtClean="0"/>
              <a:t>‹#›</a:t>
            </a:fld>
            <a:endParaRPr lang="en-US"/>
          </a:p>
        </p:txBody>
      </p:sp>
    </p:spTree>
    <p:extLst>
      <p:ext uri="{BB962C8B-B14F-4D97-AF65-F5344CB8AC3E}">
        <p14:creationId xmlns:p14="http://schemas.microsoft.com/office/powerpoint/2010/main" val="992635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D73E4F-2DDC-4BED-97F2-26B51365D703}" type="datetimeFigureOut">
              <a:rPr lang="en-US" smtClean="0"/>
              <a:t>8/10/2016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3C86B9-67F6-428B-B74A-6A0E41059E80}" type="slidenum">
              <a:rPr lang="en-US" smtClean="0"/>
              <a:t>‹#›</a:t>
            </a:fld>
            <a:endParaRPr lang="en-US"/>
          </a:p>
        </p:txBody>
      </p:sp>
    </p:spTree>
    <p:extLst>
      <p:ext uri="{BB962C8B-B14F-4D97-AF65-F5344CB8AC3E}">
        <p14:creationId xmlns:p14="http://schemas.microsoft.com/office/powerpoint/2010/main" val="525813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D73E4F-2DDC-4BED-97F2-26B51365D703}" type="datetimeFigureOut">
              <a:rPr lang="en-US" smtClean="0">
                <a:solidFill>
                  <a:prstClr val="black">
                    <a:tint val="75000"/>
                  </a:prstClr>
                </a:solidFill>
              </a:rPr>
              <a:pPr/>
              <a:t>8/10/2016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3C86B9-67F6-428B-B74A-6A0E41059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3392849"/>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 Id="rId9" Type="http://schemas.openxmlformats.org/officeDocument/2006/relationships/image" Target="../media/image4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image" Target="../media/image45.jpeg"/><Relationship Id="rId1" Type="http://schemas.openxmlformats.org/officeDocument/2006/relationships/slideLayout" Target="../slideLayouts/slideLayout13.xml"/><Relationship Id="rId6" Type="http://schemas.openxmlformats.org/officeDocument/2006/relationships/image" Target="../media/image49.jpeg"/><Relationship Id="rId5" Type="http://schemas.openxmlformats.org/officeDocument/2006/relationships/image" Target="../media/image48.jpeg"/><Relationship Id="rId10" Type="http://schemas.openxmlformats.org/officeDocument/2006/relationships/image" Target="../media/image53.jpeg"/><Relationship Id="rId4" Type="http://schemas.openxmlformats.org/officeDocument/2006/relationships/image" Target="../media/image47.jpeg"/><Relationship Id="rId9" Type="http://schemas.openxmlformats.org/officeDocument/2006/relationships/image" Target="../media/image52.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8.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18.x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g"/></Relationships>
</file>

<file path=ppt/slides/_rels/slide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18.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 Id="rId9"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76200"/>
            <a:ext cx="8382000" cy="2286000"/>
          </a:xfrm>
        </p:spPr>
        <p:txBody>
          <a:bodyPr>
            <a:noAutofit/>
          </a:bodyPr>
          <a:lstStyle/>
          <a:p>
            <a:pPr algn="ctr" fontAlgn="auto">
              <a:spcAft>
                <a:spcPts val="0"/>
              </a:spcAft>
              <a:defRPr/>
            </a:pPr>
            <a:r>
              <a:rPr lang="en-US" sz="3200" dirty="0" smtClean="0"/>
              <a:t>Farmscaping- A Whole Farm Approach to IPM</a:t>
            </a:r>
            <a:br>
              <a:rPr lang="en-US" sz="3200" dirty="0" smtClean="0"/>
            </a:br>
            <a:r>
              <a:rPr lang="en-US" sz="3200" smtClean="0"/>
              <a:t>In-Service Training (May 21-22, 2014) </a:t>
            </a:r>
            <a:r>
              <a:rPr lang="en-US" sz="3200" dirty="0" smtClean="0"/>
              <a:t>Report</a:t>
            </a:r>
            <a:br>
              <a:rPr lang="en-US" sz="3200" dirty="0" smtClean="0"/>
            </a:br>
            <a:r>
              <a:rPr lang="en-US" sz="3200" dirty="0" smtClean="0"/>
              <a:t>R. Hochmuth, UF; A. </a:t>
            </a:r>
            <a:r>
              <a:rPr lang="en-US" sz="3200" dirty="0" err="1" smtClean="0"/>
              <a:t>Bolques</a:t>
            </a:r>
            <a:r>
              <a:rPr lang="en-US" sz="3200" dirty="0" smtClean="0"/>
              <a:t>, FAMU, </a:t>
            </a:r>
            <a:br>
              <a:rPr lang="en-US" sz="3200" dirty="0" smtClean="0"/>
            </a:br>
            <a:r>
              <a:rPr lang="en-US" sz="3200" dirty="0" smtClean="0"/>
              <a:t>D. Collins, Alcorn State</a:t>
            </a:r>
            <a:endParaRPr sz="3200" dirty="0"/>
          </a:p>
        </p:txBody>
      </p:sp>
      <p:sp>
        <p:nvSpPr>
          <p:cNvPr id="2" name="Rectangle 1"/>
          <p:cNvSpPr/>
          <p:nvPr/>
        </p:nvSpPr>
        <p:spPr>
          <a:xfrm>
            <a:off x="144880" y="6248400"/>
            <a:ext cx="8770520" cy="523220"/>
          </a:xfrm>
          <a:prstGeom prst="rect">
            <a:avLst/>
          </a:prstGeom>
          <a:solidFill>
            <a:srgbClr val="00B050"/>
          </a:solidFill>
        </p:spPr>
        <p:txBody>
          <a:bodyPr wrap="square">
            <a:spAutoFit/>
          </a:bodyPr>
          <a:lstStyle/>
          <a:p>
            <a:pPr algn="ctr">
              <a:defRPr/>
            </a:pPr>
            <a:r>
              <a:rPr lang="en-US" sz="2800" dirty="0" smtClean="0">
                <a:solidFill>
                  <a:prstClr val="white"/>
                </a:solidFill>
              </a:rPr>
              <a:t>Funding support from Southern Region IPM Center</a:t>
            </a:r>
            <a:endParaRPr lang="en-US" sz="2800" dirty="0">
              <a:solidFill>
                <a:prstClr val="white"/>
              </a:solidFill>
            </a:endParaRPr>
          </a:p>
        </p:txBody>
      </p:sp>
      <p:pic>
        <p:nvPicPr>
          <p:cNvPr id="5" name="Picture 4" descr="leaf footed bugs.JPG"/>
          <p:cNvPicPr>
            <a:picLocks noChangeAspect="1"/>
          </p:cNvPicPr>
          <p:nvPr/>
        </p:nvPicPr>
        <p:blipFill>
          <a:blip r:embed="rId2" cstate="screen"/>
          <a:stretch>
            <a:fillRect/>
          </a:stretch>
        </p:blipFill>
        <p:spPr>
          <a:xfrm>
            <a:off x="1600200" y="2133600"/>
            <a:ext cx="5699960" cy="4006964"/>
          </a:xfrm>
          <a:prstGeom prst="rect">
            <a:avLst/>
          </a:prstGeom>
        </p:spPr>
      </p:pic>
    </p:spTree>
    <p:extLst>
      <p:ext uri="{BB962C8B-B14F-4D97-AF65-F5344CB8AC3E}">
        <p14:creationId xmlns:p14="http://schemas.microsoft.com/office/powerpoint/2010/main" val="1173986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554379" y="5532676"/>
            <a:ext cx="1963628" cy="369332"/>
            <a:chOff x="1716960" y="5576403"/>
            <a:chExt cx="1963628" cy="369332"/>
          </a:xfrm>
        </p:grpSpPr>
        <p:sp>
          <p:nvSpPr>
            <p:cNvPr id="20" name="TextBox 19"/>
            <p:cNvSpPr txBox="1"/>
            <p:nvPr/>
          </p:nvSpPr>
          <p:spPr>
            <a:xfrm>
              <a:off x="2094591" y="5576403"/>
              <a:ext cx="1585997" cy="369332"/>
            </a:xfrm>
            <a:prstGeom prst="rect">
              <a:avLst/>
            </a:prstGeom>
            <a:noFill/>
          </p:spPr>
          <p:txBody>
            <a:bodyPr wrap="square" rtlCol="0">
              <a:spAutoFit/>
            </a:bodyPr>
            <a:lstStyle/>
            <a:p>
              <a:r>
                <a:rPr lang="en-US" dirty="0" smtClean="0"/>
                <a:t>Bluebird Boxes</a:t>
              </a:r>
              <a:endParaRPr lang="en-US" dirty="0"/>
            </a:p>
          </p:txBody>
        </p:sp>
        <p:sp>
          <p:nvSpPr>
            <p:cNvPr id="19" name="5-Point Star 18"/>
            <p:cNvSpPr/>
            <p:nvPr/>
          </p:nvSpPr>
          <p:spPr>
            <a:xfrm>
              <a:off x="1716960" y="5665698"/>
              <a:ext cx="228600" cy="228600"/>
            </a:xfrm>
            <a:prstGeom prst="star5">
              <a:avLst/>
            </a:prstGeom>
            <a:solidFill>
              <a:srgbClr val="0122A3"/>
            </a:solidFill>
            <a:ln>
              <a:solidFill>
                <a:srgbClr val="0122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2667000" y="5991520"/>
            <a:ext cx="2123335" cy="369332"/>
            <a:chOff x="4692468" y="5556765"/>
            <a:chExt cx="2123335" cy="369332"/>
          </a:xfrm>
        </p:grpSpPr>
        <p:sp>
          <p:nvSpPr>
            <p:cNvPr id="43" name="5-Point Star 42"/>
            <p:cNvSpPr/>
            <p:nvPr/>
          </p:nvSpPr>
          <p:spPr>
            <a:xfrm>
              <a:off x="4692468" y="5631890"/>
              <a:ext cx="228600" cy="2286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4987002" y="5556765"/>
              <a:ext cx="1828801" cy="369332"/>
            </a:xfrm>
            <a:prstGeom prst="rect">
              <a:avLst/>
            </a:prstGeom>
            <a:noFill/>
          </p:spPr>
          <p:txBody>
            <a:bodyPr wrap="square" rtlCol="0">
              <a:spAutoFit/>
            </a:bodyPr>
            <a:lstStyle/>
            <a:p>
              <a:r>
                <a:rPr lang="en-US" dirty="0" smtClean="0"/>
                <a:t>Chickadee Boxes </a:t>
              </a:r>
              <a:endParaRPr lang="en-US" dirty="0"/>
            </a:p>
          </p:txBody>
        </p:sp>
      </p:grpSp>
      <p:grpSp>
        <p:nvGrpSpPr>
          <p:cNvPr id="5" name="Group 4"/>
          <p:cNvGrpSpPr/>
          <p:nvPr/>
        </p:nvGrpSpPr>
        <p:grpSpPr>
          <a:xfrm>
            <a:off x="6702858" y="5593518"/>
            <a:ext cx="1954807" cy="280135"/>
            <a:chOff x="7702979" y="5045406"/>
            <a:chExt cx="1817691" cy="784186"/>
          </a:xfrm>
        </p:grpSpPr>
        <p:sp>
          <p:nvSpPr>
            <p:cNvPr id="49" name="5-Point Star 48"/>
            <p:cNvSpPr/>
            <p:nvPr/>
          </p:nvSpPr>
          <p:spPr>
            <a:xfrm>
              <a:off x="7702979" y="5217947"/>
              <a:ext cx="246852" cy="611645"/>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8097884" y="5045406"/>
              <a:ext cx="1422786" cy="369332"/>
            </a:xfrm>
            <a:prstGeom prst="rect">
              <a:avLst/>
            </a:prstGeom>
            <a:noFill/>
          </p:spPr>
          <p:txBody>
            <a:bodyPr wrap="square" rtlCol="0">
              <a:spAutoFit/>
            </a:bodyPr>
            <a:lstStyle/>
            <a:p>
              <a:r>
                <a:rPr lang="en-US" dirty="0" smtClean="0"/>
                <a:t>Kestrel Boxes</a:t>
              </a:r>
              <a:endParaRPr lang="en-US" dirty="0"/>
            </a:p>
          </p:txBody>
        </p:sp>
      </p:grpSp>
      <p:pic>
        <p:nvPicPr>
          <p:cNvPr id="2" name="Picture 3" descr="C:\Documents and Settings\sewhite\Desktop\Farm Map 2-cropped.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067" b="3251"/>
          <a:stretch/>
        </p:blipFill>
        <p:spPr bwMode="auto">
          <a:xfrm rot="16200000">
            <a:off x="2460568" y="-713665"/>
            <a:ext cx="4267200" cy="8001000"/>
          </a:xfrm>
          <a:prstGeom prst="rect">
            <a:avLst/>
          </a:prstGeom>
          <a:noFill/>
          <a:extLst>
            <a:ext uri="{909E8E84-426E-40DD-AFC4-6F175D3DCCD1}">
              <a14:hiddenFill xmlns:a14="http://schemas.microsoft.com/office/drawing/2010/main">
                <a:solidFill>
                  <a:srgbClr val="FFFFFF"/>
                </a:solidFill>
              </a14:hiddenFill>
            </a:ext>
          </a:extLst>
        </p:spPr>
      </p:pic>
      <p:sp>
        <p:nvSpPr>
          <p:cNvPr id="22" name="5-Point Star 21"/>
          <p:cNvSpPr/>
          <p:nvPr/>
        </p:nvSpPr>
        <p:spPr>
          <a:xfrm>
            <a:off x="746062" y="4800600"/>
            <a:ext cx="228600" cy="228600"/>
          </a:xfrm>
          <a:prstGeom prst="star5">
            <a:avLst/>
          </a:prstGeom>
          <a:solidFill>
            <a:srgbClr val="0122A3"/>
          </a:solidFill>
          <a:ln>
            <a:solidFill>
              <a:srgbClr val="0122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5-Point Star 22"/>
          <p:cNvSpPr/>
          <p:nvPr/>
        </p:nvSpPr>
        <p:spPr>
          <a:xfrm>
            <a:off x="707962" y="3124200"/>
            <a:ext cx="228600" cy="228600"/>
          </a:xfrm>
          <a:prstGeom prst="star5">
            <a:avLst/>
          </a:prstGeom>
          <a:solidFill>
            <a:srgbClr val="0122A3"/>
          </a:solidFill>
          <a:ln>
            <a:solidFill>
              <a:srgbClr val="0122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5-Point Star 23"/>
          <p:cNvSpPr/>
          <p:nvPr/>
        </p:nvSpPr>
        <p:spPr>
          <a:xfrm>
            <a:off x="746624" y="1190767"/>
            <a:ext cx="228600" cy="228600"/>
          </a:xfrm>
          <a:prstGeom prst="star5">
            <a:avLst/>
          </a:prstGeom>
          <a:solidFill>
            <a:srgbClr val="0122A3"/>
          </a:solidFill>
          <a:ln>
            <a:solidFill>
              <a:srgbClr val="0122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5-Point Star 24"/>
          <p:cNvSpPr/>
          <p:nvPr/>
        </p:nvSpPr>
        <p:spPr>
          <a:xfrm>
            <a:off x="4860862" y="1190767"/>
            <a:ext cx="228600" cy="228600"/>
          </a:xfrm>
          <a:prstGeom prst="star5">
            <a:avLst/>
          </a:prstGeom>
          <a:solidFill>
            <a:srgbClr val="0122A3"/>
          </a:solidFill>
          <a:ln>
            <a:solidFill>
              <a:srgbClr val="0122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5-Point Star 35"/>
          <p:cNvSpPr/>
          <p:nvPr/>
        </p:nvSpPr>
        <p:spPr>
          <a:xfrm>
            <a:off x="7375462" y="4114800"/>
            <a:ext cx="228600" cy="228600"/>
          </a:xfrm>
          <a:prstGeom prst="star5">
            <a:avLst/>
          </a:prstGeom>
          <a:solidFill>
            <a:srgbClr val="0122A3"/>
          </a:solidFill>
          <a:ln>
            <a:solidFill>
              <a:srgbClr val="0122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5-Point Star 36"/>
          <p:cNvSpPr/>
          <p:nvPr/>
        </p:nvSpPr>
        <p:spPr>
          <a:xfrm>
            <a:off x="6080062" y="4419600"/>
            <a:ext cx="228600" cy="228600"/>
          </a:xfrm>
          <a:prstGeom prst="star5">
            <a:avLst/>
          </a:prstGeom>
          <a:solidFill>
            <a:srgbClr val="0122A3"/>
          </a:solidFill>
          <a:ln>
            <a:solidFill>
              <a:srgbClr val="0122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5-Point Star 37"/>
          <p:cNvSpPr/>
          <p:nvPr/>
        </p:nvSpPr>
        <p:spPr>
          <a:xfrm>
            <a:off x="4860862" y="4724400"/>
            <a:ext cx="228600" cy="228600"/>
          </a:xfrm>
          <a:prstGeom prst="star5">
            <a:avLst/>
          </a:prstGeom>
          <a:solidFill>
            <a:srgbClr val="0122A3"/>
          </a:solidFill>
          <a:ln>
            <a:solidFill>
              <a:srgbClr val="0122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5-Point Star 38"/>
          <p:cNvSpPr/>
          <p:nvPr/>
        </p:nvSpPr>
        <p:spPr>
          <a:xfrm>
            <a:off x="4175062" y="4114800"/>
            <a:ext cx="228600" cy="228600"/>
          </a:xfrm>
          <a:prstGeom prst="star5">
            <a:avLst/>
          </a:prstGeom>
          <a:solidFill>
            <a:srgbClr val="0122A3"/>
          </a:solidFill>
          <a:ln>
            <a:solidFill>
              <a:srgbClr val="0122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5-Point Star 39"/>
          <p:cNvSpPr/>
          <p:nvPr/>
        </p:nvSpPr>
        <p:spPr>
          <a:xfrm>
            <a:off x="4175062" y="3657600"/>
            <a:ext cx="228600" cy="228600"/>
          </a:xfrm>
          <a:prstGeom prst="star5">
            <a:avLst/>
          </a:prstGeom>
          <a:solidFill>
            <a:srgbClr val="0122A3"/>
          </a:solidFill>
          <a:ln>
            <a:solidFill>
              <a:srgbClr val="0122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5-Point Star 40"/>
          <p:cNvSpPr/>
          <p:nvPr/>
        </p:nvSpPr>
        <p:spPr>
          <a:xfrm>
            <a:off x="3108262" y="4876800"/>
            <a:ext cx="228600" cy="228600"/>
          </a:xfrm>
          <a:prstGeom prst="star5">
            <a:avLst/>
          </a:prstGeom>
          <a:solidFill>
            <a:srgbClr val="0122A3"/>
          </a:solidFill>
          <a:ln>
            <a:solidFill>
              <a:srgbClr val="0122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5-Point Star 41"/>
          <p:cNvSpPr/>
          <p:nvPr/>
        </p:nvSpPr>
        <p:spPr>
          <a:xfrm>
            <a:off x="1584262" y="4876800"/>
            <a:ext cx="228600" cy="228600"/>
          </a:xfrm>
          <a:prstGeom prst="star5">
            <a:avLst/>
          </a:prstGeom>
          <a:solidFill>
            <a:srgbClr val="0122A3"/>
          </a:solidFill>
          <a:ln>
            <a:solidFill>
              <a:srgbClr val="0122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5-Point Star 44"/>
          <p:cNvSpPr/>
          <p:nvPr/>
        </p:nvSpPr>
        <p:spPr>
          <a:xfrm>
            <a:off x="7604062" y="3733800"/>
            <a:ext cx="228600" cy="2286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5-Point Star 45"/>
          <p:cNvSpPr/>
          <p:nvPr/>
        </p:nvSpPr>
        <p:spPr>
          <a:xfrm>
            <a:off x="1965262" y="4648200"/>
            <a:ext cx="228600" cy="2286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5-Point Star 46"/>
          <p:cNvSpPr/>
          <p:nvPr/>
        </p:nvSpPr>
        <p:spPr>
          <a:xfrm>
            <a:off x="7604062" y="2971800"/>
            <a:ext cx="228600" cy="2286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5-Point Star 47"/>
          <p:cNvSpPr/>
          <p:nvPr/>
        </p:nvSpPr>
        <p:spPr>
          <a:xfrm>
            <a:off x="5470462" y="1190767"/>
            <a:ext cx="228600" cy="2286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5-Point Star 50"/>
          <p:cNvSpPr/>
          <p:nvPr/>
        </p:nvSpPr>
        <p:spPr>
          <a:xfrm>
            <a:off x="822262" y="4114800"/>
            <a:ext cx="228600" cy="2286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5-Point Star 51"/>
          <p:cNvSpPr/>
          <p:nvPr/>
        </p:nvSpPr>
        <p:spPr>
          <a:xfrm>
            <a:off x="7680262" y="3352800"/>
            <a:ext cx="228600" cy="2286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2204885" y="393508"/>
            <a:ext cx="4794491" cy="584775"/>
          </a:xfrm>
          <a:prstGeom prst="rect">
            <a:avLst/>
          </a:prstGeom>
          <a:noFill/>
        </p:spPr>
        <p:txBody>
          <a:bodyPr wrap="square" rtlCol="0">
            <a:spAutoFit/>
          </a:bodyPr>
          <a:lstStyle/>
          <a:p>
            <a:pPr algn="ctr"/>
            <a:r>
              <a:rPr lang="en-US" sz="3200" b="1" dirty="0" smtClean="0"/>
              <a:t>Bird Boxes and Bat Houses </a:t>
            </a:r>
            <a:endParaRPr lang="en-US" sz="3200" b="1" dirty="0"/>
          </a:p>
        </p:txBody>
      </p:sp>
      <p:sp>
        <p:nvSpPr>
          <p:cNvPr id="32" name="TextBox 31"/>
          <p:cNvSpPr txBox="1"/>
          <p:nvPr/>
        </p:nvSpPr>
        <p:spPr>
          <a:xfrm>
            <a:off x="3043833" y="5532676"/>
            <a:ext cx="1585997" cy="369332"/>
          </a:xfrm>
          <a:prstGeom prst="rect">
            <a:avLst/>
          </a:prstGeom>
          <a:noFill/>
        </p:spPr>
        <p:txBody>
          <a:bodyPr wrap="square" rtlCol="0">
            <a:spAutoFit/>
          </a:bodyPr>
          <a:lstStyle/>
          <a:p>
            <a:r>
              <a:rPr lang="en-US" dirty="0" smtClean="0"/>
              <a:t>Bat Houses</a:t>
            </a:r>
            <a:endParaRPr lang="en-US" dirty="0"/>
          </a:p>
        </p:txBody>
      </p:sp>
      <p:sp>
        <p:nvSpPr>
          <p:cNvPr id="33" name="5-Point Star 32"/>
          <p:cNvSpPr/>
          <p:nvPr/>
        </p:nvSpPr>
        <p:spPr>
          <a:xfrm>
            <a:off x="2667000" y="5570955"/>
            <a:ext cx="228600" cy="228600"/>
          </a:xfrm>
          <a:prstGeom prst="star5">
            <a:avLst/>
          </a:prstGeom>
          <a:solidFill>
            <a:srgbClr val="CC66FF"/>
          </a:solidFill>
          <a:ln>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5-Point Star 52"/>
          <p:cNvSpPr/>
          <p:nvPr/>
        </p:nvSpPr>
        <p:spPr>
          <a:xfrm>
            <a:off x="6676734" y="3047224"/>
            <a:ext cx="228600" cy="228600"/>
          </a:xfrm>
          <a:prstGeom prst="star5">
            <a:avLst/>
          </a:prstGeom>
          <a:solidFill>
            <a:srgbClr val="CC66FF"/>
          </a:solidFill>
          <a:ln>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5-Point Star 53"/>
          <p:cNvSpPr/>
          <p:nvPr/>
        </p:nvSpPr>
        <p:spPr>
          <a:xfrm>
            <a:off x="1965262" y="4883624"/>
            <a:ext cx="228600" cy="228600"/>
          </a:xfrm>
          <a:prstGeom prst="star5">
            <a:avLst/>
          </a:prstGeom>
          <a:solidFill>
            <a:srgbClr val="CC66FF"/>
          </a:solidFill>
          <a:ln>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33400" y="5556875"/>
            <a:ext cx="1997133" cy="461665"/>
          </a:xfrm>
          <a:prstGeom prst="rect">
            <a:avLst/>
          </a:prstGeom>
          <a:noFill/>
        </p:spPr>
        <p:txBody>
          <a:bodyPr wrap="square" rtlCol="0">
            <a:spAutoFit/>
          </a:bodyPr>
          <a:lstStyle/>
          <a:p>
            <a:pPr algn="ctr"/>
            <a:r>
              <a:rPr lang="en-US" sz="1200" dirty="0" smtClean="0"/>
              <a:t>All bird houses are at least 30 feet for crops</a:t>
            </a:r>
            <a:endParaRPr lang="en-US" sz="1200" dirty="0"/>
          </a:p>
        </p:txBody>
      </p:sp>
      <p:sp>
        <p:nvSpPr>
          <p:cNvPr id="7" name="5-Point Star 6"/>
          <p:cNvSpPr/>
          <p:nvPr/>
        </p:nvSpPr>
        <p:spPr>
          <a:xfrm>
            <a:off x="5219700" y="6009618"/>
            <a:ext cx="250762" cy="294207"/>
          </a:xfrm>
          <a:prstGeom prst="star5">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5-Point Star 54"/>
          <p:cNvSpPr/>
          <p:nvPr/>
        </p:nvSpPr>
        <p:spPr>
          <a:xfrm>
            <a:off x="7581900" y="2702667"/>
            <a:ext cx="250762" cy="294207"/>
          </a:xfrm>
          <a:prstGeom prst="star5">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5-Point Star 55"/>
          <p:cNvSpPr/>
          <p:nvPr/>
        </p:nvSpPr>
        <p:spPr>
          <a:xfrm>
            <a:off x="6584832" y="2753017"/>
            <a:ext cx="250762" cy="294207"/>
          </a:xfrm>
          <a:prstGeom prst="star5">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710648" y="5972055"/>
            <a:ext cx="1200355" cy="369332"/>
          </a:xfrm>
          <a:prstGeom prst="rect">
            <a:avLst/>
          </a:prstGeom>
          <a:noFill/>
        </p:spPr>
        <p:txBody>
          <a:bodyPr wrap="square" rtlCol="0">
            <a:spAutoFit/>
          </a:bodyPr>
          <a:lstStyle/>
          <a:p>
            <a:r>
              <a:rPr lang="en-US" dirty="0" smtClean="0"/>
              <a:t>Barn owl</a:t>
            </a:r>
            <a:endParaRPr lang="en-US" dirty="0"/>
          </a:p>
        </p:txBody>
      </p:sp>
      <p:sp>
        <p:nvSpPr>
          <p:cNvPr id="57" name="5-Point Star 56"/>
          <p:cNvSpPr/>
          <p:nvPr/>
        </p:nvSpPr>
        <p:spPr>
          <a:xfrm>
            <a:off x="5941802" y="1419367"/>
            <a:ext cx="250762" cy="294207"/>
          </a:xfrm>
          <a:prstGeom prst="star5">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5-Point Star 57"/>
          <p:cNvSpPr/>
          <p:nvPr/>
        </p:nvSpPr>
        <p:spPr>
          <a:xfrm>
            <a:off x="3924300" y="1981200"/>
            <a:ext cx="250762" cy="294207"/>
          </a:xfrm>
          <a:prstGeom prst="star5">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98594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6762" t="16452" r="27652"/>
          <a:stretch/>
        </p:blipFill>
        <p:spPr>
          <a:xfrm>
            <a:off x="3608370" y="2356203"/>
            <a:ext cx="1748308" cy="213242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4951" y="319533"/>
            <a:ext cx="3069348" cy="2042667"/>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14596" y="315239"/>
            <a:ext cx="1359406" cy="204266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08370" y="4417229"/>
            <a:ext cx="3191554" cy="2123997"/>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4041" y="4488628"/>
            <a:ext cx="2976987" cy="1981200"/>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1525" y="319533"/>
            <a:ext cx="2282017" cy="3428999"/>
          </a:xfrm>
          <a:prstGeom prst="rect">
            <a:avLst/>
          </a:prstGeom>
        </p:spPr>
      </p:pic>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91805" y="315238"/>
            <a:ext cx="1595295" cy="2042667"/>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85312" y="4488628"/>
            <a:ext cx="1399836" cy="2103418"/>
          </a:xfrm>
          <a:prstGeom prst="rect">
            <a:avLst/>
          </a:prstGeom>
        </p:spPr>
      </p:pic>
      <p:sp>
        <p:nvSpPr>
          <p:cNvPr id="11" name="TextBox 10"/>
          <p:cNvSpPr txBox="1"/>
          <p:nvPr/>
        </p:nvSpPr>
        <p:spPr>
          <a:xfrm>
            <a:off x="6019800" y="2357906"/>
            <a:ext cx="2754202" cy="584775"/>
          </a:xfrm>
          <a:prstGeom prst="rect">
            <a:avLst/>
          </a:prstGeom>
          <a:noFill/>
        </p:spPr>
        <p:txBody>
          <a:bodyPr wrap="square" rtlCol="0">
            <a:spAutoFit/>
          </a:bodyPr>
          <a:lstStyle/>
          <a:p>
            <a:pPr algn="ctr"/>
            <a:r>
              <a:rPr lang="en-US" sz="1600" b="1" dirty="0" smtClean="0"/>
              <a:t>Blue Birds have been easy to establish in various houses</a:t>
            </a:r>
            <a:endParaRPr lang="en-US" sz="1600" b="1" dirty="0"/>
          </a:p>
        </p:txBody>
      </p:sp>
      <p:sp>
        <p:nvSpPr>
          <p:cNvPr id="12" name="TextBox 11"/>
          <p:cNvSpPr txBox="1"/>
          <p:nvPr/>
        </p:nvSpPr>
        <p:spPr>
          <a:xfrm>
            <a:off x="5342036" y="3048000"/>
            <a:ext cx="2737621" cy="1169551"/>
          </a:xfrm>
          <a:prstGeom prst="rect">
            <a:avLst/>
          </a:prstGeom>
          <a:noFill/>
        </p:spPr>
        <p:txBody>
          <a:bodyPr wrap="square" rtlCol="0">
            <a:spAutoFit/>
          </a:bodyPr>
          <a:lstStyle/>
          <a:p>
            <a:pPr algn="ctr"/>
            <a:r>
              <a:rPr lang="en-US" sz="1400" dirty="0" smtClean="0"/>
              <a:t>Some houses are used by various birds such as the one to the left, which was used in the same season at different times </a:t>
            </a:r>
          </a:p>
          <a:p>
            <a:pPr algn="ctr"/>
            <a:r>
              <a:rPr lang="en-US" sz="1400" dirty="0" smtClean="0"/>
              <a:t>by blue birds and chickadee</a:t>
            </a:r>
            <a:endParaRPr lang="en-US" sz="1400" dirty="0"/>
          </a:p>
        </p:txBody>
      </p:sp>
      <p:sp>
        <p:nvSpPr>
          <p:cNvPr id="13" name="TextBox 12"/>
          <p:cNvSpPr txBox="1"/>
          <p:nvPr/>
        </p:nvSpPr>
        <p:spPr>
          <a:xfrm>
            <a:off x="7385312" y="4334739"/>
            <a:ext cx="1388690" cy="307777"/>
          </a:xfrm>
          <a:prstGeom prst="rect">
            <a:avLst/>
          </a:prstGeom>
          <a:solidFill>
            <a:schemeClr val="bg1"/>
          </a:solidFill>
        </p:spPr>
        <p:txBody>
          <a:bodyPr wrap="square" rtlCol="0">
            <a:spAutoFit/>
          </a:bodyPr>
          <a:lstStyle/>
          <a:p>
            <a:r>
              <a:rPr lang="en-US" sz="1400" dirty="0" smtClean="0"/>
              <a:t>Chickadee nest</a:t>
            </a:r>
            <a:endParaRPr lang="en-US" sz="1400" dirty="0"/>
          </a:p>
        </p:txBody>
      </p:sp>
      <p:sp>
        <p:nvSpPr>
          <p:cNvPr id="14" name="TextBox 13"/>
          <p:cNvSpPr txBox="1"/>
          <p:nvPr/>
        </p:nvSpPr>
        <p:spPr>
          <a:xfrm>
            <a:off x="72270" y="3056034"/>
            <a:ext cx="3128758" cy="1384995"/>
          </a:xfrm>
          <a:prstGeom prst="rect">
            <a:avLst/>
          </a:prstGeom>
          <a:solidFill>
            <a:schemeClr val="bg1"/>
          </a:solidFill>
        </p:spPr>
        <p:txBody>
          <a:bodyPr wrap="square" rtlCol="0">
            <a:spAutoFit/>
          </a:bodyPr>
          <a:lstStyle/>
          <a:p>
            <a:pPr algn="ctr"/>
            <a:r>
              <a:rPr lang="en-US" sz="1400" dirty="0" smtClean="0"/>
              <a:t>Then there are the Mocking birds who were found nesting where ever they could find a spot.</a:t>
            </a:r>
          </a:p>
          <a:p>
            <a:pPr algn="ctr"/>
            <a:r>
              <a:rPr lang="en-US" sz="1400" dirty="0" smtClean="0"/>
              <a:t>  Above in a plant pot at a hose reel.</a:t>
            </a:r>
          </a:p>
          <a:p>
            <a:pPr algn="ctr"/>
            <a:endParaRPr lang="en-US" sz="1400" dirty="0" smtClean="0"/>
          </a:p>
          <a:p>
            <a:pPr algn="ctr"/>
            <a:r>
              <a:rPr lang="en-US" sz="1400" dirty="0" smtClean="0"/>
              <a:t>Below in the top of a hydroponic system</a:t>
            </a:r>
            <a:endParaRPr lang="en-US" sz="1400" dirty="0"/>
          </a:p>
        </p:txBody>
      </p:sp>
      <p:sp>
        <p:nvSpPr>
          <p:cNvPr id="15" name="TextBox 14"/>
          <p:cNvSpPr txBox="1"/>
          <p:nvPr/>
        </p:nvSpPr>
        <p:spPr>
          <a:xfrm>
            <a:off x="4683550" y="4417229"/>
            <a:ext cx="2520101" cy="307777"/>
          </a:xfrm>
          <a:prstGeom prst="rect">
            <a:avLst/>
          </a:prstGeom>
          <a:ln w="57150"/>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smtClean="0"/>
              <a:t>Learn to identify eggs and nests</a:t>
            </a:r>
            <a:endParaRPr lang="en-US" sz="1400" dirty="0"/>
          </a:p>
        </p:txBody>
      </p:sp>
      <p:sp>
        <p:nvSpPr>
          <p:cNvPr id="16" name="TextBox 15"/>
          <p:cNvSpPr txBox="1"/>
          <p:nvPr/>
        </p:nvSpPr>
        <p:spPr>
          <a:xfrm>
            <a:off x="5562601" y="2034032"/>
            <a:ext cx="762000" cy="276999"/>
          </a:xfrm>
          <a:prstGeom prst="rect">
            <a:avLst/>
          </a:prstGeom>
          <a:solidFill>
            <a:schemeClr val="bg1"/>
          </a:solidFill>
        </p:spPr>
        <p:txBody>
          <a:bodyPr wrap="square" rtlCol="0">
            <a:spAutoFit/>
          </a:bodyPr>
          <a:lstStyle/>
          <a:p>
            <a:pPr algn="ctr"/>
            <a:r>
              <a:rPr lang="en-US" sz="1200" dirty="0"/>
              <a:t>B</a:t>
            </a:r>
            <a:r>
              <a:rPr lang="en-US" sz="1200" dirty="0" smtClean="0"/>
              <a:t>luebird</a:t>
            </a:r>
            <a:endParaRPr lang="en-US" sz="1200" dirty="0"/>
          </a:p>
        </p:txBody>
      </p:sp>
      <p:sp>
        <p:nvSpPr>
          <p:cNvPr id="17" name="TextBox 16"/>
          <p:cNvSpPr txBox="1"/>
          <p:nvPr/>
        </p:nvSpPr>
        <p:spPr>
          <a:xfrm>
            <a:off x="3662076" y="6108879"/>
            <a:ext cx="1075180" cy="276999"/>
          </a:xfrm>
          <a:prstGeom prst="rect">
            <a:avLst/>
          </a:prstGeom>
          <a:solidFill>
            <a:schemeClr val="bg1"/>
          </a:solidFill>
        </p:spPr>
        <p:txBody>
          <a:bodyPr wrap="square" rtlCol="0">
            <a:spAutoFit/>
          </a:bodyPr>
          <a:lstStyle/>
          <a:p>
            <a:pPr algn="ctr"/>
            <a:r>
              <a:rPr lang="en-US" sz="1200" dirty="0"/>
              <a:t>C</a:t>
            </a:r>
            <a:r>
              <a:rPr lang="en-US" sz="1200" dirty="0" smtClean="0"/>
              <a:t>hickadee</a:t>
            </a:r>
            <a:endParaRPr lang="en-US" sz="1200" dirty="0"/>
          </a:p>
        </p:txBody>
      </p:sp>
      <p:sp>
        <p:nvSpPr>
          <p:cNvPr id="18" name="TextBox 17"/>
          <p:cNvSpPr txBox="1"/>
          <p:nvPr/>
        </p:nvSpPr>
        <p:spPr>
          <a:xfrm>
            <a:off x="304800" y="4642516"/>
            <a:ext cx="1219200" cy="276999"/>
          </a:xfrm>
          <a:prstGeom prst="rect">
            <a:avLst/>
          </a:prstGeom>
          <a:solidFill>
            <a:schemeClr val="bg1"/>
          </a:solidFill>
        </p:spPr>
        <p:txBody>
          <a:bodyPr wrap="square" rtlCol="0">
            <a:spAutoFit/>
          </a:bodyPr>
          <a:lstStyle/>
          <a:p>
            <a:pPr algn="ctr"/>
            <a:r>
              <a:rPr lang="en-US" sz="1200" dirty="0" smtClean="0"/>
              <a:t>Mocking bird</a:t>
            </a:r>
            <a:endParaRPr lang="en-US" sz="1200" dirty="0"/>
          </a:p>
        </p:txBody>
      </p:sp>
    </p:spTree>
    <p:extLst>
      <p:ext uri="{BB962C8B-B14F-4D97-AF65-F5344CB8AC3E}">
        <p14:creationId xmlns:p14="http://schemas.microsoft.com/office/powerpoint/2010/main" val="25636455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28600"/>
            <a:ext cx="8763000" cy="762000"/>
          </a:xfrm>
        </p:spPr>
        <p:txBody>
          <a:bodyPr>
            <a:noAutofit/>
          </a:bodyPr>
          <a:lstStyle/>
          <a:p>
            <a:r>
              <a:rPr lang="en-US" sz="3200" dirty="0" smtClean="0"/>
              <a:t>Benefits from IPM Program at SVAEC</a:t>
            </a:r>
            <a:endParaRPr lang="en-US" sz="3200" dirty="0"/>
          </a:p>
        </p:txBody>
      </p:sp>
      <p:sp>
        <p:nvSpPr>
          <p:cNvPr id="2" name="Content Placeholder 1"/>
          <p:cNvSpPr>
            <a:spLocks noGrp="1"/>
          </p:cNvSpPr>
          <p:nvPr>
            <p:ph idx="1"/>
          </p:nvPr>
        </p:nvSpPr>
        <p:spPr>
          <a:xfrm>
            <a:off x="457200" y="1066800"/>
            <a:ext cx="8229600" cy="5059363"/>
          </a:xfrm>
        </p:spPr>
        <p:txBody>
          <a:bodyPr>
            <a:noAutofit/>
          </a:bodyPr>
          <a:lstStyle/>
          <a:p>
            <a:r>
              <a:rPr lang="en-US" sz="2200" dirty="0" smtClean="0"/>
              <a:t>Greater than 50% reduction of insecticides</a:t>
            </a:r>
          </a:p>
          <a:p>
            <a:r>
              <a:rPr lang="en-US" sz="2200" dirty="0" smtClean="0"/>
              <a:t>Avoidance of broad spectrum insecticides. Bonus points for pesticide selections</a:t>
            </a:r>
          </a:p>
          <a:p>
            <a:r>
              <a:rPr lang="en-US" sz="2200" dirty="0" smtClean="0"/>
              <a:t>Stink bug trap crop system developed and implemented</a:t>
            </a:r>
          </a:p>
          <a:p>
            <a:r>
              <a:rPr lang="en-US" sz="2200" dirty="0" smtClean="0"/>
              <a:t>Established </a:t>
            </a:r>
            <a:r>
              <a:rPr lang="en-US" sz="2200" dirty="0" err="1" smtClean="0"/>
              <a:t>Larra</a:t>
            </a:r>
            <a:r>
              <a:rPr lang="en-US" sz="2200" dirty="0" smtClean="0"/>
              <a:t> wasp for mole cricket</a:t>
            </a:r>
          </a:p>
          <a:p>
            <a:pPr lvl="0"/>
            <a:r>
              <a:rPr lang="en-US" sz="2200" dirty="0" smtClean="0"/>
              <a:t>Increased numbers and diversity of native pollinators</a:t>
            </a:r>
          </a:p>
          <a:p>
            <a:pPr lvl="0"/>
            <a:r>
              <a:rPr lang="en-US" sz="2200" dirty="0" smtClean="0">
                <a:solidFill>
                  <a:prstClr val="black"/>
                </a:solidFill>
              </a:rPr>
              <a:t>Bluebird </a:t>
            </a:r>
            <a:r>
              <a:rPr lang="en-US" sz="2200" dirty="0">
                <a:solidFill>
                  <a:prstClr val="black"/>
                </a:solidFill>
              </a:rPr>
              <a:t>populations occupied 12 houses in 1 year</a:t>
            </a:r>
          </a:p>
          <a:p>
            <a:pPr lvl="0"/>
            <a:r>
              <a:rPr lang="en-US" sz="2200" dirty="0">
                <a:solidFill>
                  <a:prstClr val="black"/>
                </a:solidFill>
              </a:rPr>
              <a:t>Increased bat houses populated by two houses </a:t>
            </a:r>
          </a:p>
          <a:p>
            <a:pPr lvl="0"/>
            <a:r>
              <a:rPr lang="en-US" sz="2200" dirty="0">
                <a:solidFill>
                  <a:prstClr val="black"/>
                </a:solidFill>
              </a:rPr>
              <a:t>Beneficial habitat established and buckwheat plantings great success </a:t>
            </a:r>
            <a:endParaRPr lang="en-US" sz="2200" dirty="0" smtClean="0">
              <a:solidFill>
                <a:prstClr val="black"/>
              </a:solidFill>
            </a:endParaRPr>
          </a:p>
          <a:p>
            <a:pPr lvl="0"/>
            <a:r>
              <a:rPr lang="en-US" sz="2200" dirty="0" smtClean="0">
                <a:solidFill>
                  <a:prstClr val="black"/>
                </a:solidFill>
              </a:rPr>
              <a:t>Better </a:t>
            </a:r>
            <a:r>
              <a:rPr lang="en-US" sz="2200" dirty="0">
                <a:solidFill>
                  <a:prstClr val="black"/>
                </a:solidFill>
              </a:rPr>
              <a:t>timed applications of insecticides for certain worms based on pheromone trapping data</a:t>
            </a:r>
          </a:p>
          <a:p>
            <a:pPr lvl="0"/>
            <a:r>
              <a:rPr lang="en-US" sz="2200" dirty="0">
                <a:solidFill>
                  <a:prstClr val="black"/>
                </a:solidFill>
              </a:rPr>
              <a:t>Overall increased biodiversity</a:t>
            </a:r>
          </a:p>
          <a:p>
            <a:pPr lvl="0"/>
            <a:r>
              <a:rPr lang="en-US" sz="2200" dirty="0">
                <a:solidFill>
                  <a:prstClr val="black"/>
                </a:solidFill>
              </a:rPr>
              <a:t>Educational opportunities with diverse clientele groups</a:t>
            </a:r>
          </a:p>
          <a:p>
            <a:endParaRPr lang="en-US" sz="2800" dirty="0" smtClean="0"/>
          </a:p>
          <a:p>
            <a:endParaRPr lang="en-US" sz="2800" dirty="0" smtClean="0"/>
          </a:p>
          <a:p>
            <a:endParaRPr lang="en-US" sz="2400" dirty="0"/>
          </a:p>
        </p:txBody>
      </p:sp>
    </p:spTree>
    <p:extLst>
      <p:ext uri="{BB962C8B-B14F-4D97-AF65-F5344CB8AC3E}">
        <p14:creationId xmlns:p14="http://schemas.microsoft.com/office/powerpoint/2010/main" val="2038444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Evaluation Results of </a:t>
            </a:r>
            <a:br>
              <a:rPr lang="en-US" dirty="0" smtClean="0"/>
            </a:br>
            <a:r>
              <a:rPr lang="en-US" dirty="0" smtClean="0"/>
              <a:t>In-Service Training</a:t>
            </a:r>
            <a:endParaRPr lang="en-US" dirty="0"/>
          </a:p>
        </p:txBody>
      </p:sp>
      <p:sp>
        <p:nvSpPr>
          <p:cNvPr id="3" name="Content Placeholder 2"/>
          <p:cNvSpPr>
            <a:spLocks noGrp="1"/>
          </p:cNvSpPr>
          <p:nvPr>
            <p:ph idx="1"/>
          </p:nvPr>
        </p:nvSpPr>
        <p:spPr>
          <a:xfrm>
            <a:off x="457200" y="1981200"/>
            <a:ext cx="8229600" cy="4876800"/>
          </a:xfrm>
        </p:spPr>
        <p:txBody>
          <a:bodyPr>
            <a:noAutofit/>
          </a:bodyPr>
          <a:lstStyle/>
          <a:p>
            <a:r>
              <a:rPr lang="en-US" sz="2400" dirty="0"/>
              <a:t>Organization of the </a:t>
            </a:r>
            <a:r>
              <a:rPr lang="en-US" sz="2400" dirty="0" smtClean="0"/>
              <a:t>training 4.94</a:t>
            </a:r>
            <a:endParaRPr lang="en-US" sz="2400" dirty="0"/>
          </a:p>
          <a:p>
            <a:r>
              <a:rPr lang="en-US" sz="2400" dirty="0"/>
              <a:t>Relevance of topics </a:t>
            </a:r>
            <a:r>
              <a:rPr lang="en-US" sz="2400" dirty="0" smtClean="0"/>
              <a:t>presented 4.65</a:t>
            </a:r>
            <a:endParaRPr lang="en-US" sz="2400" dirty="0"/>
          </a:p>
          <a:p>
            <a:r>
              <a:rPr lang="en-US" sz="2400" dirty="0"/>
              <a:t>Clarity of workshop </a:t>
            </a:r>
            <a:r>
              <a:rPr lang="en-US" sz="2400" dirty="0" smtClean="0"/>
              <a:t>objectives 4.88</a:t>
            </a:r>
            <a:endParaRPr lang="en-US" sz="2400" dirty="0"/>
          </a:p>
          <a:p>
            <a:r>
              <a:rPr lang="en-US" sz="2400" dirty="0"/>
              <a:t>Expertise of </a:t>
            </a:r>
            <a:r>
              <a:rPr lang="en-US" sz="2400" dirty="0" smtClean="0"/>
              <a:t>instructors 4.76</a:t>
            </a:r>
            <a:endParaRPr lang="en-US" sz="2400" dirty="0"/>
          </a:p>
          <a:p>
            <a:r>
              <a:rPr lang="en-US" sz="2400" dirty="0"/>
              <a:t>Quality of educational </a:t>
            </a:r>
            <a:r>
              <a:rPr lang="en-US" sz="2400" dirty="0" smtClean="0"/>
              <a:t>materials 5.00</a:t>
            </a:r>
            <a:endParaRPr lang="en-US" sz="2400" dirty="0"/>
          </a:p>
          <a:p>
            <a:r>
              <a:rPr lang="en-US" sz="2400" dirty="0"/>
              <a:t>Time spend on hands-on </a:t>
            </a:r>
            <a:r>
              <a:rPr lang="en-US" sz="2400" dirty="0" smtClean="0"/>
              <a:t>activities 4.47</a:t>
            </a:r>
            <a:endParaRPr lang="en-US" sz="2400" dirty="0"/>
          </a:p>
          <a:p>
            <a:r>
              <a:rPr lang="en-US" sz="2400" dirty="0"/>
              <a:t>Opportunities for </a:t>
            </a:r>
            <a:r>
              <a:rPr lang="en-US" sz="2400" dirty="0" smtClean="0"/>
              <a:t>networking with other participants 4.76</a:t>
            </a:r>
            <a:endParaRPr lang="en-US" sz="2400" dirty="0"/>
          </a:p>
          <a:p>
            <a:r>
              <a:rPr lang="en-US" sz="2400" dirty="0"/>
              <a:t>Activities to get me </a:t>
            </a:r>
            <a:r>
              <a:rPr lang="en-US" sz="2400" dirty="0" smtClean="0"/>
              <a:t>involved 4.65</a:t>
            </a:r>
          </a:p>
          <a:p>
            <a:r>
              <a:rPr lang="en-US" sz="2400" dirty="0" smtClean="0"/>
              <a:t>Confident I could teach this topic in my county 4.06</a:t>
            </a:r>
          </a:p>
          <a:p>
            <a:r>
              <a:rPr lang="en-US" sz="2400" dirty="0" smtClean="0"/>
              <a:t>Overall </a:t>
            </a:r>
            <a:r>
              <a:rPr lang="en-US" sz="2400" dirty="0"/>
              <a:t>quality of the </a:t>
            </a:r>
            <a:r>
              <a:rPr lang="en-US" sz="2400" dirty="0" smtClean="0"/>
              <a:t>training 4.88</a:t>
            </a:r>
          </a:p>
          <a:p>
            <a:r>
              <a:rPr lang="en-US" sz="2400" dirty="0" smtClean="0"/>
              <a:t>Pre to Post Test scores increased an average of 19 %</a:t>
            </a:r>
            <a:endParaRPr lang="en-US" sz="2400" dirty="0"/>
          </a:p>
        </p:txBody>
      </p:sp>
    </p:spTree>
    <p:extLst>
      <p:ext uri="{BB962C8B-B14F-4D97-AF65-F5344CB8AC3E}">
        <p14:creationId xmlns:p14="http://schemas.microsoft.com/office/powerpoint/2010/main" val="92238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71600" y="152400"/>
            <a:ext cx="6477000" cy="1066800"/>
          </a:xfrm>
        </p:spPr>
        <p:txBody>
          <a:bodyPr>
            <a:normAutofit/>
          </a:bodyPr>
          <a:lstStyle/>
          <a:p>
            <a:pPr fontAlgn="auto">
              <a:spcAft>
                <a:spcPts val="0"/>
              </a:spcAft>
              <a:defRPr/>
            </a:pPr>
            <a:r>
              <a:rPr lang="en-US" smtClean="0"/>
              <a:t>Other </a:t>
            </a:r>
            <a:r>
              <a:rPr smtClean="0"/>
              <a:t>Training</a:t>
            </a:r>
            <a:r>
              <a:rPr lang="en-US" smtClean="0"/>
              <a:t>s</a:t>
            </a:r>
            <a:endParaRPr dirty="0"/>
          </a:p>
        </p:txBody>
      </p:sp>
      <p:sp>
        <p:nvSpPr>
          <p:cNvPr id="2" name="Content Placeholder 1"/>
          <p:cNvSpPr>
            <a:spLocks noGrp="1"/>
          </p:cNvSpPr>
          <p:nvPr>
            <p:ph idx="1"/>
          </p:nvPr>
        </p:nvSpPr>
        <p:spPr>
          <a:xfrm>
            <a:off x="304800" y="1524000"/>
            <a:ext cx="5638800" cy="4038600"/>
          </a:xfrm>
        </p:spPr>
        <p:txBody>
          <a:bodyPr>
            <a:normAutofit fontScale="70000" lnSpcReduction="20000"/>
          </a:bodyPr>
          <a:lstStyle/>
          <a:p>
            <a:pPr marL="274320" indent="-274320" fontAlgn="auto">
              <a:spcAft>
                <a:spcPts val="0"/>
              </a:spcAft>
              <a:buFont typeface="Wingdings 2"/>
              <a:buChar char=""/>
              <a:defRPr/>
            </a:pPr>
            <a:r>
              <a:rPr lang="en-US" dirty="0" smtClean="0">
                <a:effectLst>
                  <a:outerShdw blurRad="38100" dist="38100" dir="2700000" algn="tl">
                    <a:srgbClr val="000000">
                      <a:alpha val="43137"/>
                    </a:srgbClr>
                  </a:outerShdw>
                </a:effectLst>
              </a:rPr>
              <a:t>Small </a:t>
            </a:r>
            <a:r>
              <a:rPr lang="en-US" dirty="0">
                <a:effectLst>
                  <a:outerShdw blurRad="38100" dist="38100" dir="2700000" algn="tl">
                    <a:srgbClr val="000000">
                      <a:alpha val="43137"/>
                    </a:srgbClr>
                  </a:outerShdw>
                </a:effectLst>
              </a:rPr>
              <a:t>farm specialty crop </a:t>
            </a:r>
            <a:r>
              <a:rPr lang="en-US" dirty="0" smtClean="0">
                <a:effectLst>
                  <a:outerShdw blurRad="38100" dist="38100" dir="2700000" algn="tl">
                    <a:srgbClr val="000000">
                      <a:alpha val="43137"/>
                    </a:srgbClr>
                  </a:outerShdw>
                </a:effectLst>
              </a:rPr>
              <a:t>producers</a:t>
            </a:r>
          </a:p>
          <a:p>
            <a:pPr marL="274320" indent="-274320" fontAlgn="auto">
              <a:spcAft>
                <a:spcPts val="0"/>
              </a:spcAft>
              <a:buFont typeface="Wingdings 2"/>
              <a:buChar char=""/>
              <a:defRPr/>
            </a:pPr>
            <a:r>
              <a:rPr lang="en-US" dirty="0" smtClean="0">
                <a:effectLst>
                  <a:outerShdw blurRad="38100" dist="38100" dir="2700000" algn="tl">
                    <a:srgbClr val="000000">
                      <a:alpha val="43137"/>
                    </a:srgbClr>
                  </a:outerShdw>
                </a:effectLst>
              </a:rPr>
              <a:t>New and </a:t>
            </a:r>
            <a:r>
              <a:rPr lang="en-US" dirty="0">
                <a:effectLst>
                  <a:outerShdw blurRad="38100" dist="38100" dir="2700000" algn="tl">
                    <a:srgbClr val="000000">
                      <a:alpha val="43137"/>
                    </a:srgbClr>
                  </a:outerShdw>
                </a:effectLst>
              </a:rPr>
              <a:t>part-time farmers</a:t>
            </a:r>
          </a:p>
          <a:p>
            <a:pPr marL="274320" indent="-274320" fontAlgn="auto">
              <a:spcAft>
                <a:spcPts val="0"/>
              </a:spcAft>
              <a:buFont typeface="Wingdings 2"/>
              <a:buChar char=""/>
              <a:defRPr/>
            </a:pPr>
            <a:r>
              <a:rPr lang="en-US" dirty="0" smtClean="0">
                <a:effectLst>
                  <a:outerShdw blurRad="38100" dist="38100" dir="2700000" algn="tl">
                    <a:srgbClr val="000000">
                      <a:alpha val="43137"/>
                    </a:srgbClr>
                  </a:outerShdw>
                </a:effectLst>
              </a:rPr>
              <a:t>County Extension agents</a:t>
            </a:r>
          </a:p>
          <a:p>
            <a:pPr marL="274320" indent="-274320" fontAlgn="auto">
              <a:spcAft>
                <a:spcPts val="0"/>
              </a:spcAft>
              <a:buFont typeface="Wingdings 2"/>
              <a:buChar char=""/>
              <a:defRPr/>
            </a:pPr>
            <a:r>
              <a:rPr lang="en-US" dirty="0" smtClean="0">
                <a:effectLst>
                  <a:outerShdw blurRad="38100" dist="38100" dir="2700000" algn="tl">
                    <a:srgbClr val="000000">
                      <a:alpha val="43137"/>
                    </a:srgbClr>
                  </a:outerShdw>
                </a:effectLst>
              </a:rPr>
              <a:t>State and federal conservation groups</a:t>
            </a:r>
          </a:p>
          <a:p>
            <a:pPr marL="274320" indent="-274320" fontAlgn="auto">
              <a:spcAft>
                <a:spcPts val="0"/>
              </a:spcAft>
              <a:buFont typeface="Wingdings 2"/>
              <a:buChar char=""/>
              <a:defRPr/>
            </a:pPr>
            <a:r>
              <a:rPr lang="en-US" dirty="0" smtClean="0">
                <a:effectLst>
                  <a:outerShdw blurRad="38100" dist="38100" dir="2700000" algn="tl">
                    <a:srgbClr val="000000">
                      <a:alpha val="43137"/>
                    </a:srgbClr>
                  </a:outerShdw>
                </a:effectLst>
              </a:rPr>
              <a:t>University and other students</a:t>
            </a:r>
          </a:p>
          <a:p>
            <a:pPr marL="274320" indent="-274320" fontAlgn="auto">
              <a:spcAft>
                <a:spcPts val="0"/>
              </a:spcAft>
              <a:buFont typeface="Wingdings 2"/>
              <a:buChar char=""/>
              <a:defRPr/>
            </a:pPr>
            <a:r>
              <a:rPr lang="en-US" dirty="0" smtClean="0">
                <a:effectLst>
                  <a:outerShdw blurRad="38100" dist="38100" dir="2700000" algn="tl">
                    <a:srgbClr val="000000">
                      <a:alpha val="43137"/>
                    </a:srgbClr>
                  </a:outerShdw>
                </a:effectLst>
              </a:rPr>
              <a:t>Youth groups, e.g., 4-H &amp; FFA </a:t>
            </a:r>
          </a:p>
          <a:p>
            <a:pPr marL="274320" indent="-274320" fontAlgn="auto">
              <a:spcAft>
                <a:spcPts val="0"/>
              </a:spcAft>
              <a:buFont typeface="Wingdings 2"/>
              <a:buChar char=""/>
              <a:defRPr/>
            </a:pPr>
            <a:r>
              <a:rPr lang="en-US" dirty="0" smtClean="0">
                <a:effectLst>
                  <a:outerShdw blurRad="38100" dist="38100" dir="2700000" algn="tl">
                    <a:srgbClr val="000000">
                      <a:alpha val="43137"/>
                    </a:srgbClr>
                  </a:outerShdw>
                </a:effectLst>
              </a:rPr>
              <a:t>Master Gardeners</a:t>
            </a:r>
          </a:p>
          <a:p>
            <a:pPr marL="274320" indent="-274320" fontAlgn="auto">
              <a:spcAft>
                <a:spcPts val="0"/>
              </a:spcAft>
              <a:buFont typeface="Wingdings 2"/>
              <a:buChar char=""/>
              <a:defRPr/>
            </a:pPr>
            <a:r>
              <a:rPr lang="en-US" dirty="0" smtClean="0">
                <a:effectLst>
                  <a:outerShdw blurRad="38100" dist="38100" dir="2700000" algn="tl">
                    <a:srgbClr val="000000">
                      <a:alpha val="43137"/>
                    </a:srgbClr>
                  </a:outerShdw>
                </a:effectLst>
              </a:rPr>
              <a:t>Master Naturalists</a:t>
            </a:r>
          </a:p>
          <a:p>
            <a:pPr marL="274320" indent="-274320" fontAlgn="auto">
              <a:spcAft>
                <a:spcPts val="0"/>
              </a:spcAft>
              <a:buFont typeface="Wingdings 2"/>
              <a:buChar char=""/>
              <a:defRPr/>
            </a:pPr>
            <a:r>
              <a:rPr lang="en-US" dirty="0" smtClean="0">
                <a:effectLst>
                  <a:outerShdw blurRad="38100" dist="38100" dir="2700000" algn="tl">
                    <a:srgbClr val="000000">
                      <a:alpha val="43137"/>
                    </a:srgbClr>
                  </a:outerShdw>
                </a:effectLst>
              </a:rPr>
              <a:t>Rural landowners</a:t>
            </a:r>
          </a:p>
          <a:p>
            <a:pPr marL="274320" indent="-274320" fontAlgn="auto">
              <a:spcAft>
                <a:spcPts val="0"/>
              </a:spcAft>
              <a:buFont typeface="Wingdings 2"/>
              <a:buChar char=""/>
              <a:defRPr/>
            </a:pPr>
            <a:r>
              <a:rPr lang="en-US" dirty="0" smtClean="0">
                <a:effectLst>
                  <a:outerShdw blurRad="38100" dist="38100" dir="2700000" algn="tl">
                    <a:srgbClr val="000000">
                      <a:alpha val="43137"/>
                    </a:srgbClr>
                  </a:outerShdw>
                </a:effectLst>
              </a:rPr>
              <a:t>Applied Research Faculty</a:t>
            </a:r>
          </a:p>
          <a:p>
            <a:pPr marL="274320" indent="-274320" fontAlgn="auto">
              <a:spcAft>
                <a:spcPts val="0"/>
              </a:spcAft>
              <a:buFont typeface="Wingdings 2"/>
              <a:buChar char=""/>
              <a:defRPr/>
            </a:pPr>
            <a:r>
              <a:rPr lang="en-US" dirty="0" smtClean="0">
                <a:effectLst>
                  <a:outerShdw blurRad="38100" dist="38100" dir="2700000" algn="tl">
                    <a:srgbClr val="000000">
                      <a:alpha val="43137"/>
                    </a:srgbClr>
                  </a:outerShdw>
                </a:effectLst>
              </a:rPr>
              <a:t>Many others</a:t>
            </a:r>
          </a:p>
          <a:p>
            <a:pPr marL="274320" indent="-274320" fontAlgn="auto">
              <a:spcAft>
                <a:spcPts val="0"/>
              </a:spcAft>
              <a:buFont typeface="Wingdings 2"/>
              <a:buChar char=""/>
              <a:defRPr/>
            </a:pPr>
            <a:endParaRPr lang="en-US" dirty="0"/>
          </a:p>
        </p:txBody>
      </p:sp>
      <p:pic>
        <p:nvPicPr>
          <p:cNvPr id="286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9850" y="3810000"/>
            <a:ext cx="3587750" cy="26908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8677" name="Picture 4" descr="http://ics.ifas.ufl.edu/pictures/all_low-res/05992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9300" y="1809750"/>
            <a:ext cx="2781300" cy="185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2616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20597" y="3810000"/>
            <a:ext cx="2746621" cy="230193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979" y="2520342"/>
            <a:ext cx="2956621" cy="2247861"/>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5304" y="1635644"/>
            <a:ext cx="3516923" cy="3657599"/>
          </a:xfrm>
          <a:prstGeom prst="rect">
            <a:avLst/>
          </a:prstGeom>
        </p:spPr>
      </p:pic>
      <p:sp>
        <p:nvSpPr>
          <p:cNvPr id="2" name="Title 1"/>
          <p:cNvSpPr>
            <a:spLocks noGrp="1"/>
          </p:cNvSpPr>
          <p:nvPr>
            <p:ph type="title"/>
          </p:nvPr>
        </p:nvSpPr>
        <p:spPr>
          <a:xfrm>
            <a:off x="1295399" y="0"/>
            <a:ext cx="6503683" cy="762000"/>
          </a:xfrm>
        </p:spPr>
        <p:txBody>
          <a:bodyPr>
            <a:normAutofit/>
          </a:bodyPr>
          <a:lstStyle/>
          <a:p>
            <a:r>
              <a:rPr lang="en-US" sz="3600" dirty="0" smtClean="0"/>
              <a:t>4 H Bug Out Summer Camp</a:t>
            </a:r>
            <a:endParaRPr lang="en-US" sz="3600" dirty="0"/>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9979" y="900824"/>
            <a:ext cx="2404489" cy="1600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26092" y="900824"/>
            <a:ext cx="2208308" cy="14696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9979" y="4468867"/>
            <a:ext cx="2311219" cy="21506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rotWithShape="1">
          <a:blip r:embed="rId8" cstate="print">
            <a:extLst>
              <a:ext uri="{28A0092B-C50C-407E-A947-70E740481C1C}">
                <a14:useLocalDpi xmlns:a14="http://schemas.microsoft.com/office/drawing/2010/main" val="0"/>
              </a:ext>
            </a:extLst>
          </a:blip>
          <a:srcRect l="11409" t="15873" r="6197" b="2857"/>
          <a:stretch/>
        </p:blipFill>
        <p:spPr>
          <a:xfrm>
            <a:off x="2785428" y="909410"/>
            <a:ext cx="3598664" cy="2362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71869" y="4960965"/>
            <a:ext cx="2521416" cy="1626743"/>
          </a:xfrm>
          <a:prstGeom prst="rect">
            <a:avLst/>
          </a:prstGeom>
        </p:spPr>
      </p:pic>
      <p:pic>
        <p:nvPicPr>
          <p:cNvPr id="6" name="Picture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063766" y="4419600"/>
            <a:ext cx="1470634" cy="2209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98053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TextBox 5"/>
          <p:cNvSpPr txBox="1">
            <a:spLocks noChangeArrowheads="1"/>
          </p:cNvSpPr>
          <p:nvPr/>
        </p:nvSpPr>
        <p:spPr bwMode="auto">
          <a:xfrm>
            <a:off x="646433" y="2574670"/>
            <a:ext cx="4916167" cy="400110"/>
          </a:xfrm>
          <a:prstGeom prst="rect">
            <a:avLst/>
          </a:prstGeom>
          <a:noFill/>
          <a:ln w="9525">
            <a:noFill/>
            <a:miter lim="800000"/>
            <a:headEnd/>
            <a:tailEnd/>
          </a:ln>
        </p:spPr>
        <p:txBody>
          <a:bodyPr wrap="square">
            <a:spAutoFit/>
          </a:bodyPr>
          <a:lstStyle/>
          <a:p>
            <a:r>
              <a:rPr lang="en-US" sz="2000" b="1" dirty="0" smtClean="0"/>
              <a:t>Planted Fence Line vs. Natural Fence Line </a:t>
            </a:r>
            <a:endParaRPr lang="en-US" sz="2000" b="1" dirty="0"/>
          </a:p>
        </p:txBody>
      </p:sp>
      <p:sp>
        <p:nvSpPr>
          <p:cNvPr id="14343" name="TextBox 7"/>
          <p:cNvSpPr txBox="1">
            <a:spLocks noChangeArrowheads="1"/>
          </p:cNvSpPr>
          <p:nvPr/>
        </p:nvSpPr>
        <p:spPr bwMode="auto">
          <a:xfrm>
            <a:off x="646433" y="2914833"/>
            <a:ext cx="2567737" cy="400110"/>
          </a:xfrm>
          <a:prstGeom prst="rect">
            <a:avLst/>
          </a:prstGeom>
          <a:noFill/>
          <a:ln w="9525">
            <a:noFill/>
            <a:miter lim="800000"/>
            <a:headEnd/>
            <a:tailEnd/>
          </a:ln>
        </p:spPr>
        <p:txBody>
          <a:bodyPr wrap="square">
            <a:spAutoFit/>
          </a:bodyPr>
          <a:lstStyle/>
          <a:p>
            <a:r>
              <a:rPr lang="en-US" sz="2000" b="1" dirty="0" smtClean="0"/>
              <a:t>Vegetable IPM Area</a:t>
            </a:r>
            <a:endParaRPr lang="en-US" sz="2000" b="1" dirty="0"/>
          </a:p>
        </p:txBody>
      </p:sp>
      <p:sp>
        <p:nvSpPr>
          <p:cNvPr id="14344" name="TextBox 8"/>
          <p:cNvSpPr txBox="1">
            <a:spLocks noChangeArrowheads="1"/>
          </p:cNvSpPr>
          <p:nvPr/>
        </p:nvSpPr>
        <p:spPr bwMode="auto">
          <a:xfrm>
            <a:off x="646433" y="3595159"/>
            <a:ext cx="3849367" cy="400110"/>
          </a:xfrm>
          <a:prstGeom prst="rect">
            <a:avLst/>
          </a:prstGeom>
          <a:noFill/>
          <a:ln w="9525">
            <a:noFill/>
            <a:miter lim="800000"/>
            <a:headEnd/>
            <a:tailEnd/>
          </a:ln>
        </p:spPr>
        <p:txBody>
          <a:bodyPr wrap="square">
            <a:spAutoFit/>
          </a:bodyPr>
          <a:lstStyle/>
          <a:p>
            <a:r>
              <a:rPr lang="en-US" sz="2000" b="1" dirty="0" smtClean="0"/>
              <a:t>Invasive Plant Management Area</a:t>
            </a:r>
            <a:endParaRPr lang="en-US" sz="2000" b="1" dirty="0"/>
          </a:p>
        </p:txBody>
      </p:sp>
      <p:sp>
        <p:nvSpPr>
          <p:cNvPr id="14345" name="TextBox 9"/>
          <p:cNvSpPr txBox="1">
            <a:spLocks noChangeArrowheads="1"/>
          </p:cNvSpPr>
          <p:nvPr/>
        </p:nvSpPr>
        <p:spPr bwMode="auto">
          <a:xfrm>
            <a:off x="646433" y="4615648"/>
            <a:ext cx="2564946" cy="400110"/>
          </a:xfrm>
          <a:prstGeom prst="rect">
            <a:avLst/>
          </a:prstGeom>
          <a:noFill/>
          <a:ln w="9525">
            <a:noFill/>
            <a:miter lim="800000"/>
            <a:headEnd/>
            <a:tailEnd/>
          </a:ln>
        </p:spPr>
        <p:txBody>
          <a:bodyPr wrap="square">
            <a:spAutoFit/>
          </a:bodyPr>
          <a:lstStyle/>
          <a:p>
            <a:r>
              <a:rPr lang="en-US" sz="2000" b="1" dirty="0" smtClean="0"/>
              <a:t>Protected Agriculture</a:t>
            </a:r>
            <a:endParaRPr lang="en-US" sz="2000" b="1" dirty="0"/>
          </a:p>
        </p:txBody>
      </p:sp>
      <p:sp>
        <p:nvSpPr>
          <p:cNvPr id="14359" name="TextBox 39"/>
          <p:cNvSpPr txBox="1">
            <a:spLocks noChangeArrowheads="1"/>
          </p:cNvSpPr>
          <p:nvPr/>
        </p:nvSpPr>
        <p:spPr bwMode="auto">
          <a:xfrm>
            <a:off x="646432" y="3935322"/>
            <a:ext cx="3011167" cy="400110"/>
          </a:xfrm>
          <a:prstGeom prst="rect">
            <a:avLst/>
          </a:prstGeom>
          <a:noFill/>
          <a:ln w="9525">
            <a:noFill/>
            <a:miter lim="800000"/>
            <a:headEnd/>
            <a:tailEnd/>
          </a:ln>
        </p:spPr>
        <p:txBody>
          <a:bodyPr wrap="square">
            <a:spAutoFit/>
          </a:bodyPr>
          <a:lstStyle/>
          <a:p>
            <a:r>
              <a:rPr lang="en-US" sz="2000" b="1" dirty="0" smtClean="0"/>
              <a:t>Transitional Organic Plot</a:t>
            </a:r>
            <a:endParaRPr lang="en-US" sz="2000" b="1" dirty="0"/>
          </a:p>
        </p:txBody>
      </p:sp>
      <p:sp>
        <p:nvSpPr>
          <p:cNvPr id="29" name="TextBox 28"/>
          <p:cNvSpPr txBox="1">
            <a:spLocks noChangeArrowheads="1"/>
          </p:cNvSpPr>
          <p:nvPr/>
        </p:nvSpPr>
        <p:spPr bwMode="auto">
          <a:xfrm>
            <a:off x="646433" y="3254996"/>
            <a:ext cx="4611367" cy="400110"/>
          </a:xfrm>
          <a:prstGeom prst="rect">
            <a:avLst/>
          </a:prstGeom>
          <a:noFill/>
          <a:ln w="9525">
            <a:noFill/>
            <a:miter lim="800000"/>
            <a:headEnd/>
            <a:tailEnd/>
          </a:ln>
        </p:spPr>
        <p:txBody>
          <a:bodyPr wrap="square">
            <a:spAutoFit/>
          </a:bodyPr>
          <a:lstStyle/>
          <a:p>
            <a:r>
              <a:rPr lang="en-US" sz="2000" b="1" dirty="0" smtClean="0"/>
              <a:t>Agronomic Crops ( Sod-based Rotation) </a:t>
            </a:r>
            <a:endParaRPr lang="en-US" sz="2000" b="1" dirty="0"/>
          </a:p>
        </p:txBody>
      </p:sp>
      <p:sp>
        <p:nvSpPr>
          <p:cNvPr id="42" name="TextBox 39"/>
          <p:cNvSpPr txBox="1">
            <a:spLocks noChangeArrowheads="1"/>
          </p:cNvSpPr>
          <p:nvPr/>
        </p:nvSpPr>
        <p:spPr bwMode="auto">
          <a:xfrm>
            <a:off x="646432" y="5677855"/>
            <a:ext cx="1563367" cy="400110"/>
          </a:xfrm>
          <a:prstGeom prst="rect">
            <a:avLst/>
          </a:prstGeom>
          <a:noFill/>
          <a:ln w="9525">
            <a:noFill/>
            <a:miter lim="800000"/>
            <a:headEnd/>
            <a:tailEnd/>
          </a:ln>
        </p:spPr>
        <p:txBody>
          <a:bodyPr wrap="square">
            <a:spAutoFit/>
          </a:bodyPr>
          <a:lstStyle/>
          <a:p>
            <a:r>
              <a:rPr lang="en-US" sz="2000" b="1" dirty="0" smtClean="0"/>
              <a:t>   Brush Piles</a:t>
            </a:r>
            <a:endParaRPr lang="en-US" sz="2000" b="1" dirty="0"/>
          </a:p>
        </p:txBody>
      </p:sp>
      <p:sp>
        <p:nvSpPr>
          <p:cNvPr id="44" name="TextBox 39"/>
          <p:cNvSpPr txBox="1">
            <a:spLocks noChangeArrowheads="1"/>
          </p:cNvSpPr>
          <p:nvPr/>
        </p:nvSpPr>
        <p:spPr bwMode="auto">
          <a:xfrm>
            <a:off x="646432" y="6096000"/>
            <a:ext cx="4306568" cy="400110"/>
          </a:xfrm>
          <a:prstGeom prst="rect">
            <a:avLst/>
          </a:prstGeom>
          <a:noFill/>
          <a:ln w="9525">
            <a:noFill/>
            <a:miter lim="800000"/>
            <a:headEnd/>
            <a:tailEnd/>
          </a:ln>
        </p:spPr>
        <p:txBody>
          <a:bodyPr wrap="square">
            <a:spAutoFit/>
          </a:bodyPr>
          <a:lstStyle/>
          <a:p>
            <a:r>
              <a:rPr lang="en-US" sz="2000" b="1" dirty="0" smtClean="0"/>
              <a:t>Native Plant Habitat for </a:t>
            </a:r>
            <a:r>
              <a:rPr lang="en-US" sz="2000" b="1" dirty="0" err="1" smtClean="0"/>
              <a:t>Beneficials</a:t>
            </a:r>
            <a:r>
              <a:rPr lang="en-US" sz="2000" b="1" dirty="0" smtClean="0"/>
              <a:t> </a:t>
            </a:r>
            <a:endParaRPr lang="en-US" sz="2000" b="1" dirty="0"/>
          </a:p>
        </p:txBody>
      </p:sp>
      <p:sp>
        <p:nvSpPr>
          <p:cNvPr id="47" name="TextBox 39"/>
          <p:cNvSpPr txBox="1">
            <a:spLocks noChangeArrowheads="1"/>
          </p:cNvSpPr>
          <p:nvPr/>
        </p:nvSpPr>
        <p:spPr bwMode="auto">
          <a:xfrm>
            <a:off x="646433" y="4955811"/>
            <a:ext cx="2342890" cy="400110"/>
          </a:xfrm>
          <a:prstGeom prst="rect">
            <a:avLst/>
          </a:prstGeom>
          <a:noFill/>
          <a:ln w="9525">
            <a:noFill/>
            <a:miter lim="800000"/>
            <a:headEnd/>
            <a:tailEnd/>
          </a:ln>
        </p:spPr>
        <p:txBody>
          <a:bodyPr wrap="square">
            <a:spAutoFit/>
          </a:bodyPr>
          <a:lstStyle/>
          <a:p>
            <a:r>
              <a:rPr lang="en-US" sz="2000" b="1" dirty="0" smtClean="0"/>
              <a:t>Fruit &amp; Nut Orchard</a:t>
            </a:r>
            <a:endParaRPr lang="en-US" sz="2000" b="1" dirty="0"/>
          </a:p>
        </p:txBody>
      </p:sp>
      <p:sp>
        <p:nvSpPr>
          <p:cNvPr id="48" name="TextBox 39"/>
          <p:cNvSpPr txBox="1">
            <a:spLocks noChangeArrowheads="1"/>
          </p:cNvSpPr>
          <p:nvPr/>
        </p:nvSpPr>
        <p:spPr bwMode="auto">
          <a:xfrm>
            <a:off x="646432" y="5295974"/>
            <a:ext cx="4839968" cy="400110"/>
          </a:xfrm>
          <a:prstGeom prst="rect">
            <a:avLst/>
          </a:prstGeom>
          <a:noFill/>
          <a:ln w="9525">
            <a:noFill/>
            <a:miter lim="800000"/>
            <a:headEnd/>
            <a:tailEnd/>
          </a:ln>
        </p:spPr>
        <p:txBody>
          <a:bodyPr wrap="square">
            <a:spAutoFit/>
          </a:bodyPr>
          <a:lstStyle/>
          <a:p>
            <a:r>
              <a:rPr lang="en-US" sz="2000" b="1" dirty="0" smtClean="0"/>
              <a:t>   Predator Boxes (Solitary Wasps &amp; Bees)</a:t>
            </a:r>
            <a:endParaRPr lang="en-US" sz="2000" b="1" dirty="0"/>
          </a:p>
        </p:txBody>
      </p:sp>
      <p:sp>
        <p:nvSpPr>
          <p:cNvPr id="37" name="TextBox 36"/>
          <p:cNvSpPr txBox="1">
            <a:spLocks noChangeArrowheads="1"/>
          </p:cNvSpPr>
          <p:nvPr/>
        </p:nvSpPr>
        <p:spPr bwMode="auto">
          <a:xfrm>
            <a:off x="646433" y="1894344"/>
            <a:ext cx="1534684" cy="400110"/>
          </a:xfrm>
          <a:prstGeom prst="rect">
            <a:avLst/>
          </a:prstGeom>
          <a:noFill/>
          <a:ln w="9525">
            <a:noFill/>
            <a:miter lim="800000"/>
            <a:headEnd/>
            <a:tailEnd/>
          </a:ln>
        </p:spPr>
        <p:txBody>
          <a:bodyPr wrap="square">
            <a:spAutoFit/>
          </a:bodyPr>
          <a:lstStyle/>
          <a:p>
            <a:r>
              <a:rPr lang="en-US" sz="2000" b="1" dirty="0" smtClean="0"/>
              <a:t>Bat Houses</a:t>
            </a:r>
            <a:endParaRPr lang="en-US" sz="2000" b="1" dirty="0"/>
          </a:p>
        </p:txBody>
      </p:sp>
      <p:sp>
        <p:nvSpPr>
          <p:cNvPr id="75" name="Rounded Rectangle 74"/>
          <p:cNvSpPr>
            <a:spLocks noChangeAspect="1"/>
          </p:cNvSpPr>
          <p:nvPr/>
        </p:nvSpPr>
        <p:spPr>
          <a:xfrm>
            <a:off x="404049" y="1973207"/>
            <a:ext cx="242384" cy="242384"/>
          </a:xfrm>
          <a:prstGeom prst="roundRect">
            <a:avLst/>
          </a:prstGeom>
          <a:solidFill>
            <a:srgbClr val="F0B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solidFill>
                  <a:srgbClr val="627A58"/>
                </a:solidFill>
                <a:latin typeface="Arial" pitchFamily="34" charset="0"/>
                <a:cs typeface="Arial" pitchFamily="34" charset="0"/>
              </a:rPr>
              <a:t>1</a:t>
            </a:r>
            <a:endParaRPr lang="en-US" sz="1200" b="1" dirty="0">
              <a:solidFill>
                <a:srgbClr val="627A58"/>
              </a:solidFill>
              <a:latin typeface="Arial" pitchFamily="34" charset="0"/>
              <a:cs typeface="Arial" pitchFamily="34" charset="0"/>
            </a:endParaRPr>
          </a:p>
        </p:txBody>
      </p:sp>
      <p:sp>
        <p:nvSpPr>
          <p:cNvPr id="109" name="TextBox 8"/>
          <p:cNvSpPr txBox="1">
            <a:spLocks noChangeArrowheads="1"/>
          </p:cNvSpPr>
          <p:nvPr/>
        </p:nvSpPr>
        <p:spPr bwMode="auto">
          <a:xfrm>
            <a:off x="646433" y="4275485"/>
            <a:ext cx="3773167" cy="400110"/>
          </a:xfrm>
          <a:prstGeom prst="rect">
            <a:avLst/>
          </a:prstGeom>
          <a:noFill/>
          <a:ln w="9525">
            <a:noFill/>
            <a:miter lim="800000"/>
            <a:headEnd/>
            <a:tailEnd/>
          </a:ln>
        </p:spPr>
        <p:txBody>
          <a:bodyPr wrap="square">
            <a:spAutoFit/>
          </a:bodyPr>
          <a:lstStyle/>
          <a:p>
            <a:r>
              <a:rPr lang="en-US" sz="2000" b="1" dirty="0" smtClean="0"/>
              <a:t>Crape Myrtle Banker Plants </a:t>
            </a:r>
            <a:endParaRPr lang="en-US" sz="2000" b="1" dirty="0"/>
          </a:p>
        </p:txBody>
      </p:sp>
      <p:grpSp>
        <p:nvGrpSpPr>
          <p:cNvPr id="49" name="Group 48"/>
          <p:cNvGrpSpPr/>
          <p:nvPr/>
        </p:nvGrpSpPr>
        <p:grpSpPr>
          <a:xfrm>
            <a:off x="404049" y="2234507"/>
            <a:ext cx="3024951" cy="400110"/>
            <a:chOff x="404049" y="2234507"/>
            <a:chExt cx="3024951" cy="400110"/>
          </a:xfrm>
        </p:grpSpPr>
        <p:sp>
          <p:nvSpPr>
            <p:cNvPr id="14341" name="TextBox 4"/>
            <p:cNvSpPr txBox="1">
              <a:spLocks noChangeArrowheads="1"/>
            </p:cNvSpPr>
            <p:nvPr/>
          </p:nvSpPr>
          <p:spPr bwMode="auto">
            <a:xfrm>
              <a:off x="646432" y="2234507"/>
              <a:ext cx="2782568" cy="400110"/>
            </a:xfrm>
            <a:prstGeom prst="rect">
              <a:avLst/>
            </a:prstGeom>
            <a:noFill/>
            <a:ln w="9525">
              <a:noFill/>
              <a:miter lim="800000"/>
              <a:headEnd/>
              <a:tailEnd/>
            </a:ln>
          </p:spPr>
          <p:txBody>
            <a:bodyPr wrap="square">
              <a:spAutoFit/>
            </a:bodyPr>
            <a:lstStyle/>
            <a:p>
              <a:r>
                <a:rPr lang="en-US" sz="2000" b="1" dirty="0" smtClean="0"/>
                <a:t>   Bird Boxes</a:t>
              </a:r>
              <a:endParaRPr lang="en-US" sz="2000" b="1" dirty="0"/>
            </a:p>
          </p:txBody>
        </p:sp>
        <p:sp>
          <p:nvSpPr>
            <p:cNvPr id="110" name="Rounded Rectangle 109"/>
            <p:cNvSpPr>
              <a:spLocks noChangeAspect="1"/>
            </p:cNvSpPr>
            <p:nvPr/>
          </p:nvSpPr>
          <p:spPr>
            <a:xfrm>
              <a:off x="404049" y="2313370"/>
              <a:ext cx="242384" cy="242384"/>
            </a:xfrm>
            <a:prstGeom prst="roundRect">
              <a:avLst/>
            </a:prstGeom>
            <a:solidFill>
              <a:srgbClr val="F0B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solidFill>
                    <a:srgbClr val="627A58"/>
                  </a:solidFill>
                  <a:latin typeface="Arial" pitchFamily="34" charset="0"/>
                  <a:cs typeface="Arial" pitchFamily="34" charset="0"/>
                </a:rPr>
                <a:t>2</a:t>
              </a:r>
              <a:endParaRPr lang="en-US" sz="1200" b="1" dirty="0">
                <a:solidFill>
                  <a:srgbClr val="627A58"/>
                </a:solidFill>
                <a:latin typeface="Arial" pitchFamily="34" charset="0"/>
                <a:cs typeface="Arial" pitchFamily="34" charset="0"/>
              </a:endParaRPr>
            </a:p>
          </p:txBody>
        </p:sp>
      </p:grpSp>
      <p:sp>
        <p:nvSpPr>
          <p:cNvPr id="111" name="Rounded Rectangle 110"/>
          <p:cNvSpPr>
            <a:spLocks noChangeAspect="1"/>
          </p:cNvSpPr>
          <p:nvPr/>
        </p:nvSpPr>
        <p:spPr>
          <a:xfrm>
            <a:off x="404049" y="2653533"/>
            <a:ext cx="242384" cy="242384"/>
          </a:xfrm>
          <a:prstGeom prst="roundRect">
            <a:avLst/>
          </a:prstGeom>
          <a:solidFill>
            <a:srgbClr val="F0B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solidFill>
                  <a:srgbClr val="627A58"/>
                </a:solidFill>
                <a:latin typeface="Arial" pitchFamily="34" charset="0"/>
                <a:cs typeface="Arial" pitchFamily="34" charset="0"/>
              </a:rPr>
              <a:t>3</a:t>
            </a:r>
            <a:endParaRPr lang="en-US" sz="1200" b="1" dirty="0">
              <a:solidFill>
                <a:srgbClr val="627A58"/>
              </a:solidFill>
              <a:latin typeface="Arial" pitchFamily="34" charset="0"/>
              <a:cs typeface="Arial" pitchFamily="34" charset="0"/>
            </a:endParaRPr>
          </a:p>
        </p:txBody>
      </p:sp>
      <p:sp>
        <p:nvSpPr>
          <p:cNvPr id="112" name="Rounded Rectangle 111"/>
          <p:cNvSpPr>
            <a:spLocks noChangeAspect="1"/>
          </p:cNvSpPr>
          <p:nvPr/>
        </p:nvSpPr>
        <p:spPr>
          <a:xfrm>
            <a:off x="404049" y="2993696"/>
            <a:ext cx="242384" cy="242384"/>
          </a:xfrm>
          <a:prstGeom prst="roundRect">
            <a:avLst/>
          </a:prstGeom>
          <a:solidFill>
            <a:srgbClr val="F0B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solidFill>
                  <a:srgbClr val="627A58"/>
                </a:solidFill>
                <a:latin typeface="Arial" pitchFamily="34" charset="0"/>
                <a:cs typeface="Arial" pitchFamily="34" charset="0"/>
              </a:rPr>
              <a:t>4</a:t>
            </a:r>
            <a:endParaRPr lang="en-US" sz="1200" b="1" dirty="0">
              <a:solidFill>
                <a:srgbClr val="627A58"/>
              </a:solidFill>
              <a:latin typeface="Arial" pitchFamily="34" charset="0"/>
              <a:cs typeface="Arial" pitchFamily="34" charset="0"/>
            </a:endParaRPr>
          </a:p>
        </p:txBody>
      </p:sp>
      <p:sp>
        <p:nvSpPr>
          <p:cNvPr id="113" name="Rounded Rectangle 112"/>
          <p:cNvSpPr>
            <a:spLocks noChangeAspect="1"/>
          </p:cNvSpPr>
          <p:nvPr/>
        </p:nvSpPr>
        <p:spPr>
          <a:xfrm>
            <a:off x="404049" y="3333859"/>
            <a:ext cx="242384" cy="242384"/>
          </a:xfrm>
          <a:prstGeom prst="roundRect">
            <a:avLst/>
          </a:prstGeom>
          <a:solidFill>
            <a:srgbClr val="F0B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solidFill>
                  <a:srgbClr val="627A58"/>
                </a:solidFill>
                <a:latin typeface="Arial" pitchFamily="34" charset="0"/>
                <a:cs typeface="Arial" pitchFamily="34" charset="0"/>
              </a:rPr>
              <a:t>5</a:t>
            </a:r>
            <a:endParaRPr lang="en-US" sz="1200" b="1" dirty="0">
              <a:solidFill>
                <a:srgbClr val="627A58"/>
              </a:solidFill>
              <a:latin typeface="Arial" pitchFamily="34" charset="0"/>
              <a:cs typeface="Arial" pitchFamily="34" charset="0"/>
            </a:endParaRPr>
          </a:p>
        </p:txBody>
      </p:sp>
      <p:sp>
        <p:nvSpPr>
          <p:cNvPr id="114" name="Rounded Rectangle 113"/>
          <p:cNvSpPr>
            <a:spLocks noChangeAspect="1"/>
          </p:cNvSpPr>
          <p:nvPr/>
        </p:nvSpPr>
        <p:spPr>
          <a:xfrm>
            <a:off x="404049" y="3674022"/>
            <a:ext cx="242384" cy="242384"/>
          </a:xfrm>
          <a:prstGeom prst="roundRect">
            <a:avLst/>
          </a:prstGeom>
          <a:solidFill>
            <a:srgbClr val="F0B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solidFill>
                  <a:srgbClr val="627A58"/>
                </a:solidFill>
                <a:latin typeface="Arial" pitchFamily="34" charset="0"/>
                <a:cs typeface="Arial" pitchFamily="34" charset="0"/>
              </a:rPr>
              <a:t>6</a:t>
            </a:r>
            <a:endParaRPr lang="en-US" sz="1200" b="1" dirty="0">
              <a:solidFill>
                <a:srgbClr val="627A58"/>
              </a:solidFill>
              <a:latin typeface="Arial" pitchFamily="34" charset="0"/>
              <a:cs typeface="Arial" pitchFamily="34" charset="0"/>
            </a:endParaRPr>
          </a:p>
        </p:txBody>
      </p:sp>
      <p:sp>
        <p:nvSpPr>
          <p:cNvPr id="115" name="Rounded Rectangle 114"/>
          <p:cNvSpPr>
            <a:spLocks noChangeAspect="1"/>
          </p:cNvSpPr>
          <p:nvPr/>
        </p:nvSpPr>
        <p:spPr>
          <a:xfrm>
            <a:off x="404049" y="4014441"/>
            <a:ext cx="242384" cy="242384"/>
          </a:xfrm>
          <a:prstGeom prst="roundRect">
            <a:avLst/>
          </a:prstGeom>
          <a:solidFill>
            <a:srgbClr val="F0B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solidFill>
                  <a:srgbClr val="627A58"/>
                </a:solidFill>
                <a:latin typeface="Arial" pitchFamily="34" charset="0"/>
                <a:cs typeface="Arial" pitchFamily="34" charset="0"/>
              </a:rPr>
              <a:t>7</a:t>
            </a:r>
            <a:endParaRPr lang="en-US" sz="1200" b="1" dirty="0">
              <a:solidFill>
                <a:srgbClr val="627A58"/>
              </a:solidFill>
              <a:latin typeface="Arial" pitchFamily="34" charset="0"/>
              <a:cs typeface="Arial" pitchFamily="34" charset="0"/>
            </a:endParaRPr>
          </a:p>
        </p:txBody>
      </p:sp>
      <p:sp>
        <p:nvSpPr>
          <p:cNvPr id="116" name="Rounded Rectangle 115"/>
          <p:cNvSpPr>
            <a:spLocks noChangeAspect="1"/>
          </p:cNvSpPr>
          <p:nvPr/>
        </p:nvSpPr>
        <p:spPr>
          <a:xfrm>
            <a:off x="404049" y="4354348"/>
            <a:ext cx="242384" cy="242384"/>
          </a:xfrm>
          <a:prstGeom prst="roundRect">
            <a:avLst/>
          </a:prstGeom>
          <a:solidFill>
            <a:srgbClr val="F0B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solidFill>
                  <a:srgbClr val="627A58"/>
                </a:solidFill>
                <a:latin typeface="Arial" pitchFamily="34" charset="0"/>
                <a:cs typeface="Arial" pitchFamily="34" charset="0"/>
              </a:rPr>
              <a:t>8</a:t>
            </a:r>
            <a:endParaRPr lang="en-US" sz="1200" b="1" dirty="0">
              <a:solidFill>
                <a:srgbClr val="627A58"/>
              </a:solidFill>
              <a:latin typeface="Arial" pitchFamily="34" charset="0"/>
              <a:cs typeface="Arial" pitchFamily="34" charset="0"/>
            </a:endParaRPr>
          </a:p>
        </p:txBody>
      </p:sp>
      <p:sp>
        <p:nvSpPr>
          <p:cNvPr id="117" name="Rounded Rectangle 116"/>
          <p:cNvSpPr>
            <a:spLocks noChangeAspect="1"/>
          </p:cNvSpPr>
          <p:nvPr/>
        </p:nvSpPr>
        <p:spPr>
          <a:xfrm>
            <a:off x="404049" y="4694511"/>
            <a:ext cx="242384" cy="242384"/>
          </a:xfrm>
          <a:prstGeom prst="roundRect">
            <a:avLst/>
          </a:prstGeom>
          <a:solidFill>
            <a:srgbClr val="F0B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solidFill>
                  <a:srgbClr val="627A58"/>
                </a:solidFill>
                <a:latin typeface="Arial" pitchFamily="34" charset="0"/>
                <a:cs typeface="Arial" pitchFamily="34" charset="0"/>
              </a:rPr>
              <a:t>9</a:t>
            </a:r>
            <a:endParaRPr lang="en-US" sz="1200" b="1" dirty="0">
              <a:solidFill>
                <a:srgbClr val="627A58"/>
              </a:solidFill>
              <a:latin typeface="Arial" pitchFamily="34" charset="0"/>
              <a:cs typeface="Arial" pitchFamily="34" charset="0"/>
            </a:endParaRPr>
          </a:p>
        </p:txBody>
      </p:sp>
      <p:sp>
        <p:nvSpPr>
          <p:cNvPr id="118" name="Rounded Rectangle 117"/>
          <p:cNvSpPr>
            <a:spLocks noChangeAspect="1"/>
          </p:cNvSpPr>
          <p:nvPr/>
        </p:nvSpPr>
        <p:spPr>
          <a:xfrm>
            <a:off x="404049" y="5034674"/>
            <a:ext cx="242384" cy="242384"/>
          </a:xfrm>
          <a:prstGeom prst="roundRect">
            <a:avLst/>
          </a:prstGeom>
          <a:solidFill>
            <a:srgbClr val="F0B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solidFill>
                  <a:srgbClr val="627A58"/>
                </a:solidFill>
                <a:latin typeface="Arial" pitchFamily="34" charset="0"/>
                <a:cs typeface="Arial" pitchFamily="34" charset="0"/>
              </a:rPr>
              <a:t>10</a:t>
            </a:r>
            <a:endParaRPr lang="en-US" sz="1200" b="1" dirty="0">
              <a:solidFill>
                <a:srgbClr val="627A58"/>
              </a:solidFill>
              <a:latin typeface="Arial" pitchFamily="34" charset="0"/>
              <a:cs typeface="Arial" pitchFamily="34" charset="0"/>
            </a:endParaRPr>
          </a:p>
        </p:txBody>
      </p:sp>
      <p:sp>
        <p:nvSpPr>
          <p:cNvPr id="119" name="Rounded Rectangle 118"/>
          <p:cNvSpPr>
            <a:spLocks noChangeAspect="1"/>
          </p:cNvSpPr>
          <p:nvPr/>
        </p:nvSpPr>
        <p:spPr>
          <a:xfrm>
            <a:off x="404049" y="5374837"/>
            <a:ext cx="242384" cy="242384"/>
          </a:xfrm>
          <a:prstGeom prst="roundRect">
            <a:avLst/>
          </a:prstGeom>
          <a:solidFill>
            <a:srgbClr val="F0B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solidFill>
                  <a:srgbClr val="627A58"/>
                </a:solidFill>
                <a:latin typeface="Arial" pitchFamily="34" charset="0"/>
                <a:cs typeface="Arial" pitchFamily="34" charset="0"/>
              </a:rPr>
              <a:t>11</a:t>
            </a:r>
            <a:endParaRPr lang="en-US" sz="1200" b="1" dirty="0">
              <a:solidFill>
                <a:srgbClr val="627A58"/>
              </a:solidFill>
              <a:latin typeface="Arial" pitchFamily="34" charset="0"/>
              <a:cs typeface="Arial" pitchFamily="34" charset="0"/>
            </a:endParaRPr>
          </a:p>
        </p:txBody>
      </p:sp>
      <p:sp>
        <p:nvSpPr>
          <p:cNvPr id="120" name="Rounded Rectangle 119"/>
          <p:cNvSpPr>
            <a:spLocks noChangeAspect="1"/>
          </p:cNvSpPr>
          <p:nvPr/>
        </p:nvSpPr>
        <p:spPr>
          <a:xfrm>
            <a:off x="381000" y="5791200"/>
            <a:ext cx="242384" cy="242384"/>
          </a:xfrm>
          <a:prstGeom prst="roundRect">
            <a:avLst/>
          </a:prstGeom>
          <a:solidFill>
            <a:srgbClr val="F0B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solidFill>
                  <a:srgbClr val="627A58"/>
                </a:solidFill>
                <a:latin typeface="Arial" pitchFamily="34" charset="0"/>
                <a:cs typeface="Arial" pitchFamily="34" charset="0"/>
              </a:rPr>
              <a:t>12</a:t>
            </a:r>
            <a:endParaRPr lang="en-US" sz="1200" b="1" dirty="0">
              <a:solidFill>
                <a:srgbClr val="627A58"/>
              </a:solidFill>
              <a:latin typeface="Arial" pitchFamily="34" charset="0"/>
              <a:cs typeface="Arial" pitchFamily="34" charset="0"/>
            </a:endParaRPr>
          </a:p>
        </p:txBody>
      </p:sp>
      <p:sp>
        <p:nvSpPr>
          <p:cNvPr id="122" name="Rounded Rectangle 121"/>
          <p:cNvSpPr>
            <a:spLocks noChangeAspect="1"/>
          </p:cNvSpPr>
          <p:nvPr/>
        </p:nvSpPr>
        <p:spPr>
          <a:xfrm>
            <a:off x="381000" y="6172200"/>
            <a:ext cx="242384" cy="242384"/>
          </a:xfrm>
          <a:prstGeom prst="roundRect">
            <a:avLst/>
          </a:prstGeom>
          <a:solidFill>
            <a:srgbClr val="F0B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solidFill>
                  <a:srgbClr val="627A58"/>
                </a:solidFill>
                <a:latin typeface="Arial" pitchFamily="34" charset="0"/>
                <a:cs typeface="Arial" pitchFamily="34" charset="0"/>
              </a:rPr>
              <a:t>13</a:t>
            </a:r>
            <a:endParaRPr lang="en-US" sz="1200" b="1" dirty="0">
              <a:solidFill>
                <a:srgbClr val="627A58"/>
              </a:solidFill>
              <a:latin typeface="Arial" pitchFamily="34" charset="0"/>
              <a:cs typeface="Arial" pitchFamily="34" charset="0"/>
            </a:endParaRPr>
          </a:p>
        </p:txBody>
      </p:sp>
      <p:pic>
        <p:nvPicPr>
          <p:cNvPr id="1027" name="Picture 3" descr="C:\Documents and Settings\sewhite\Desktop\Farm Map 2-cropped.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067" b="3251"/>
          <a:stretch/>
        </p:blipFill>
        <p:spPr bwMode="auto">
          <a:xfrm>
            <a:off x="5788003" y="94788"/>
            <a:ext cx="3251663" cy="6663501"/>
          </a:xfrm>
          <a:prstGeom prst="rect">
            <a:avLst/>
          </a:prstGeom>
          <a:noFill/>
          <a:extLst>
            <a:ext uri="{909E8E84-426E-40DD-AFC4-6F175D3DCCD1}">
              <a14:hiddenFill xmlns:a14="http://schemas.microsoft.com/office/drawing/2010/main">
                <a:solidFill>
                  <a:srgbClr val="FFFFFF"/>
                </a:solidFill>
              </a14:hiddenFill>
            </a:ext>
          </a:extLst>
        </p:spPr>
      </p:pic>
      <p:sp>
        <p:nvSpPr>
          <p:cNvPr id="133" name="Rounded Rectangle 132"/>
          <p:cNvSpPr>
            <a:spLocks noChangeAspect="1"/>
          </p:cNvSpPr>
          <p:nvPr/>
        </p:nvSpPr>
        <p:spPr>
          <a:xfrm>
            <a:off x="7110079" y="5384346"/>
            <a:ext cx="228616" cy="228616"/>
          </a:xfrm>
          <a:prstGeom prst="roundRect">
            <a:avLst/>
          </a:prstGeom>
          <a:solidFill>
            <a:srgbClr val="F0B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smtClean="0">
                <a:solidFill>
                  <a:srgbClr val="627A58"/>
                </a:solidFill>
                <a:latin typeface="Arial" pitchFamily="34" charset="0"/>
                <a:cs typeface="Arial" pitchFamily="34" charset="0"/>
              </a:rPr>
              <a:t>10</a:t>
            </a:r>
            <a:endParaRPr lang="en-US" sz="1050" b="1" dirty="0">
              <a:solidFill>
                <a:srgbClr val="627A58"/>
              </a:solidFill>
              <a:latin typeface="Arial" pitchFamily="34" charset="0"/>
              <a:cs typeface="Arial" pitchFamily="34" charset="0"/>
            </a:endParaRPr>
          </a:p>
        </p:txBody>
      </p:sp>
      <p:sp>
        <p:nvSpPr>
          <p:cNvPr id="138" name="Rounded Rectangle 137"/>
          <p:cNvSpPr>
            <a:spLocks noChangeAspect="1"/>
          </p:cNvSpPr>
          <p:nvPr/>
        </p:nvSpPr>
        <p:spPr>
          <a:xfrm>
            <a:off x="6995771" y="5688118"/>
            <a:ext cx="228616" cy="228616"/>
          </a:xfrm>
          <a:prstGeom prst="roundRect">
            <a:avLst/>
          </a:prstGeom>
          <a:solidFill>
            <a:srgbClr val="F0B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smtClean="0">
                <a:solidFill>
                  <a:srgbClr val="627A58"/>
                </a:solidFill>
                <a:latin typeface="Arial" pitchFamily="34" charset="0"/>
                <a:cs typeface="Arial" pitchFamily="34" charset="0"/>
              </a:rPr>
              <a:t>13</a:t>
            </a:r>
            <a:endParaRPr lang="en-US" sz="1050" b="1" dirty="0">
              <a:solidFill>
                <a:srgbClr val="627A58"/>
              </a:solidFill>
              <a:latin typeface="Arial" pitchFamily="34" charset="0"/>
              <a:cs typeface="Arial" pitchFamily="34" charset="0"/>
            </a:endParaRPr>
          </a:p>
        </p:txBody>
      </p:sp>
      <p:sp>
        <p:nvSpPr>
          <p:cNvPr id="149" name="Rounded Rectangle 148"/>
          <p:cNvSpPr>
            <a:spLocks noChangeAspect="1"/>
          </p:cNvSpPr>
          <p:nvPr/>
        </p:nvSpPr>
        <p:spPr>
          <a:xfrm>
            <a:off x="7434952" y="5230886"/>
            <a:ext cx="228616" cy="228616"/>
          </a:xfrm>
          <a:prstGeom prst="roundRect">
            <a:avLst/>
          </a:prstGeom>
          <a:solidFill>
            <a:srgbClr val="F0B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smtClean="0">
                <a:solidFill>
                  <a:srgbClr val="627A58"/>
                </a:solidFill>
                <a:latin typeface="Arial" pitchFamily="34" charset="0"/>
                <a:cs typeface="Arial" pitchFamily="34" charset="0"/>
              </a:rPr>
              <a:t>9</a:t>
            </a:r>
            <a:endParaRPr lang="en-US" sz="1050" b="1" dirty="0">
              <a:solidFill>
                <a:srgbClr val="627A58"/>
              </a:solidFill>
              <a:latin typeface="Arial" pitchFamily="34" charset="0"/>
              <a:cs typeface="Arial" pitchFamily="34" charset="0"/>
            </a:endParaRPr>
          </a:p>
        </p:txBody>
      </p:sp>
      <p:sp>
        <p:nvSpPr>
          <p:cNvPr id="150" name="Rounded Rectangle 149"/>
          <p:cNvSpPr>
            <a:spLocks noChangeAspect="1"/>
          </p:cNvSpPr>
          <p:nvPr/>
        </p:nvSpPr>
        <p:spPr>
          <a:xfrm>
            <a:off x="6858000" y="5105400"/>
            <a:ext cx="228616" cy="228616"/>
          </a:xfrm>
          <a:prstGeom prst="roundRect">
            <a:avLst/>
          </a:prstGeom>
          <a:solidFill>
            <a:srgbClr val="F0B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a:solidFill>
                  <a:srgbClr val="627A58"/>
                </a:solidFill>
                <a:latin typeface="Arial" pitchFamily="34" charset="0"/>
                <a:cs typeface="Arial" pitchFamily="34" charset="0"/>
              </a:rPr>
              <a:t>8</a:t>
            </a:r>
          </a:p>
        </p:txBody>
      </p:sp>
      <p:sp>
        <p:nvSpPr>
          <p:cNvPr id="151" name="Rounded Rectangle 150"/>
          <p:cNvSpPr>
            <a:spLocks noChangeAspect="1"/>
          </p:cNvSpPr>
          <p:nvPr/>
        </p:nvSpPr>
        <p:spPr>
          <a:xfrm>
            <a:off x="8123344" y="5023329"/>
            <a:ext cx="228616" cy="228616"/>
          </a:xfrm>
          <a:prstGeom prst="roundRect">
            <a:avLst/>
          </a:prstGeom>
          <a:solidFill>
            <a:srgbClr val="F0B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smtClean="0">
                <a:solidFill>
                  <a:srgbClr val="627A58"/>
                </a:solidFill>
                <a:latin typeface="Arial" pitchFamily="34" charset="0"/>
                <a:cs typeface="Arial" pitchFamily="34" charset="0"/>
              </a:rPr>
              <a:t>7</a:t>
            </a:r>
            <a:endParaRPr lang="en-US" sz="1050" b="1" dirty="0">
              <a:solidFill>
                <a:srgbClr val="627A58"/>
              </a:solidFill>
              <a:latin typeface="Arial" pitchFamily="34" charset="0"/>
              <a:cs typeface="Arial" pitchFamily="34" charset="0"/>
            </a:endParaRPr>
          </a:p>
        </p:txBody>
      </p:sp>
      <p:sp>
        <p:nvSpPr>
          <p:cNvPr id="152" name="Rounded Rectangle 151"/>
          <p:cNvSpPr>
            <a:spLocks noChangeAspect="1"/>
          </p:cNvSpPr>
          <p:nvPr/>
        </p:nvSpPr>
        <p:spPr>
          <a:xfrm>
            <a:off x="8305800" y="4724400"/>
            <a:ext cx="228616" cy="228616"/>
          </a:xfrm>
          <a:prstGeom prst="roundRect">
            <a:avLst/>
          </a:prstGeom>
          <a:solidFill>
            <a:srgbClr val="F0B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smtClean="0">
                <a:solidFill>
                  <a:srgbClr val="627A58"/>
                </a:solidFill>
                <a:latin typeface="Arial" pitchFamily="34" charset="0"/>
                <a:cs typeface="Arial" pitchFamily="34" charset="0"/>
              </a:rPr>
              <a:t>6</a:t>
            </a:r>
            <a:endParaRPr lang="en-US" sz="1050" b="1" dirty="0">
              <a:solidFill>
                <a:srgbClr val="627A58"/>
              </a:solidFill>
              <a:latin typeface="Arial" pitchFamily="34" charset="0"/>
              <a:cs typeface="Arial" pitchFamily="34" charset="0"/>
            </a:endParaRPr>
          </a:p>
        </p:txBody>
      </p:sp>
      <p:sp>
        <p:nvSpPr>
          <p:cNvPr id="153" name="Rounded Rectangle 152"/>
          <p:cNvSpPr>
            <a:spLocks noChangeAspect="1"/>
          </p:cNvSpPr>
          <p:nvPr/>
        </p:nvSpPr>
        <p:spPr>
          <a:xfrm>
            <a:off x="8305800" y="4114800"/>
            <a:ext cx="228616" cy="228616"/>
          </a:xfrm>
          <a:prstGeom prst="roundRect">
            <a:avLst/>
          </a:prstGeom>
          <a:solidFill>
            <a:srgbClr val="F0B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a:solidFill>
                  <a:srgbClr val="627A58"/>
                </a:solidFill>
                <a:latin typeface="Arial" pitchFamily="34" charset="0"/>
                <a:cs typeface="Arial" pitchFamily="34" charset="0"/>
              </a:rPr>
              <a:t>5</a:t>
            </a:r>
          </a:p>
        </p:txBody>
      </p:sp>
      <p:sp>
        <p:nvSpPr>
          <p:cNvPr id="154" name="Rounded Rectangle 153"/>
          <p:cNvSpPr>
            <a:spLocks noChangeAspect="1"/>
          </p:cNvSpPr>
          <p:nvPr/>
        </p:nvSpPr>
        <p:spPr>
          <a:xfrm>
            <a:off x="7620000" y="3581400"/>
            <a:ext cx="228616" cy="228616"/>
          </a:xfrm>
          <a:prstGeom prst="roundRect">
            <a:avLst/>
          </a:prstGeom>
          <a:solidFill>
            <a:srgbClr val="F0B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smtClean="0">
                <a:solidFill>
                  <a:srgbClr val="627A58"/>
                </a:solidFill>
                <a:latin typeface="Arial" pitchFamily="34" charset="0"/>
                <a:cs typeface="Arial" pitchFamily="34" charset="0"/>
              </a:rPr>
              <a:t>4</a:t>
            </a:r>
            <a:endParaRPr lang="en-US" sz="1050" b="1" dirty="0">
              <a:solidFill>
                <a:srgbClr val="627A58"/>
              </a:solidFill>
              <a:latin typeface="Arial" pitchFamily="34" charset="0"/>
              <a:cs typeface="Arial" pitchFamily="34" charset="0"/>
            </a:endParaRPr>
          </a:p>
        </p:txBody>
      </p:sp>
      <p:sp>
        <p:nvSpPr>
          <p:cNvPr id="155" name="Rounded Rectangle 154"/>
          <p:cNvSpPr>
            <a:spLocks noChangeAspect="1"/>
          </p:cNvSpPr>
          <p:nvPr/>
        </p:nvSpPr>
        <p:spPr>
          <a:xfrm>
            <a:off x="7010400" y="2895600"/>
            <a:ext cx="228616" cy="228616"/>
          </a:xfrm>
          <a:prstGeom prst="roundRect">
            <a:avLst/>
          </a:prstGeom>
          <a:solidFill>
            <a:srgbClr val="F0B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smtClean="0">
                <a:solidFill>
                  <a:srgbClr val="627A58"/>
                </a:solidFill>
                <a:latin typeface="Arial" pitchFamily="34" charset="0"/>
                <a:cs typeface="Arial" pitchFamily="34" charset="0"/>
              </a:rPr>
              <a:t>3</a:t>
            </a:r>
            <a:endParaRPr lang="en-US" sz="1050" b="1" dirty="0">
              <a:solidFill>
                <a:srgbClr val="627A58"/>
              </a:solidFill>
              <a:latin typeface="Arial" pitchFamily="34" charset="0"/>
              <a:cs typeface="Arial" pitchFamily="34" charset="0"/>
            </a:endParaRPr>
          </a:p>
        </p:txBody>
      </p:sp>
      <p:sp>
        <p:nvSpPr>
          <p:cNvPr id="157" name="Rounded Rectangle 156"/>
          <p:cNvSpPr>
            <a:spLocks noChangeAspect="1"/>
          </p:cNvSpPr>
          <p:nvPr/>
        </p:nvSpPr>
        <p:spPr>
          <a:xfrm>
            <a:off x="6113356" y="1179876"/>
            <a:ext cx="228616" cy="228616"/>
          </a:xfrm>
          <a:prstGeom prst="roundRect">
            <a:avLst/>
          </a:prstGeom>
          <a:solidFill>
            <a:srgbClr val="F0B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smtClean="0">
                <a:solidFill>
                  <a:srgbClr val="627A58"/>
                </a:solidFill>
                <a:latin typeface="Arial" pitchFamily="34" charset="0"/>
                <a:cs typeface="Arial" pitchFamily="34" charset="0"/>
              </a:rPr>
              <a:t>1</a:t>
            </a:r>
            <a:endParaRPr lang="en-US" sz="1050" b="1" dirty="0">
              <a:solidFill>
                <a:srgbClr val="627A58"/>
              </a:solidFill>
              <a:latin typeface="Arial" pitchFamily="34" charset="0"/>
              <a:cs typeface="Arial" pitchFamily="34" charset="0"/>
            </a:endParaRPr>
          </a:p>
        </p:txBody>
      </p:sp>
      <p:pic>
        <p:nvPicPr>
          <p:cNvPr id="50" name="Picture 49" descr="IPM Logo - Publisher.png"/>
          <p:cNvPicPr>
            <a:picLocks noChangeAspect="1"/>
          </p:cNvPicPr>
          <p:nvPr/>
        </p:nvPicPr>
        <p:blipFill>
          <a:blip r:embed="rId4" cstate="print"/>
          <a:stretch>
            <a:fillRect/>
          </a:stretch>
        </p:blipFill>
        <p:spPr>
          <a:xfrm>
            <a:off x="0" y="0"/>
            <a:ext cx="4191000" cy="1397000"/>
          </a:xfrm>
          <a:prstGeom prst="rect">
            <a:avLst/>
          </a:prstGeom>
          <a:ln>
            <a:solidFill>
              <a:srgbClr val="FF0000"/>
            </a:solidFill>
          </a:ln>
        </p:spPr>
      </p:pic>
      <p:sp>
        <p:nvSpPr>
          <p:cNvPr id="51" name="5-Point Star 50"/>
          <p:cNvSpPr/>
          <p:nvPr/>
        </p:nvSpPr>
        <p:spPr>
          <a:xfrm>
            <a:off x="685800" y="2362200"/>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   </a:t>
            </a:r>
            <a:endParaRPr lang="en-US" dirty="0">
              <a:solidFill>
                <a:srgbClr val="FF0000"/>
              </a:solidFill>
            </a:endParaRPr>
          </a:p>
        </p:txBody>
      </p:sp>
      <p:sp>
        <p:nvSpPr>
          <p:cNvPr id="52" name="5-Point Star 51"/>
          <p:cNvSpPr/>
          <p:nvPr/>
        </p:nvSpPr>
        <p:spPr>
          <a:xfrm>
            <a:off x="6096000" y="228600"/>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53" name="5-Point Star 52"/>
          <p:cNvSpPr/>
          <p:nvPr/>
        </p:nvSpPr>
        <p:spPr>
          <a:xfrm>
            <a:off x="7772400" y="152400"/>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54" name="5-Point Star 53"/>
          <p:cNvSpPr/>
          <p:nvPr/>
        </p:nvSpPr>
        <p:spPr>
          <a:xfrm>
            <a:off x="8610600" y="152400"/>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55" name="5-Point Star 54"/>
          <p:cNvSpPr/>
          <p:nvPr/>
        </p:nvSpPr>
        <p:spPr>
          <a:xfrm>
            <a:off x="8839200" y="3581400"/>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56" name="5-Point Star 55"/>
          <p:cNvSpPr/>
          <p:nvPr/>
        </p:nvSpPr>
        <p:spPr>
          <a:xfrm>
            <a:off x="8839200" y="4114800"/>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57" name="5-Point Star 56"/>
          <p:cNvSpPr/>
          <p:nvPr/>
        </p:nvSpPr>
        <p:spPr>
          <a:xfrm>
            <a:off x="7772400" y="5410200"/>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58" name="5-Point Star 57"/>
          <p:cNvSpPr/>
          <p:nvPr/>
        </p:nvSpPr>
        <p:spPr>
          <a:xfrm>
            <a:off x="7924800" y="5791200"/>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59" name="5-Point Star 58"/>
          <p:cNvSpPr/>
          <p:nvPr/>
        </p:nvSpPr>
        <p:spPr>
          <a:xfrm>
            <a:off x="7391400" y="5867400"/>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60" name="5-Point Star 59"/>
          <p:cNvSpPr/>
          <p:nvPr/>
        </p:nvSpPr>
        <p:spPr>
          <a:xfrm>
            <a:off x="6553200" y="5638800"/>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61" name="5-Point Star 60"/>
          <p:cNvSpPr/>
          <p:nvPr/>
        </p:nvSpPr>
        <p:spPr>
          <a:xfrm>
            <a:off x="6248400" y="4419600"/>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62" name="5-Point Star 61"/>
          <p:cNvSpPr/>
          <p:nvPr/>
        </p:nvSpPr>
        <p:spPr>
          <a:xfrm>
            <a:off x="6096000" y="3581400"/>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63" name="5-Point Star 62"/>
          <p:cNvSpPr/>
          <p:nvPr/>
        </p:nvSpPr>
        <p:spPr>
          <a:xfrm>
            <a:off x="5943600" y="2133600"/>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64" name="5-Point Star 63"/>
          <p:cNvSpPr/>
          <p:nvPr/>
        </p:nvSpPr>
        <p:spPr>
          <a:xfrm>
            <a:off x="6629400" y="304800"/>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65" name="5-Point Star 64"/>
          <p:cNvSpPr/>
          <p:nvPr/>
        </p:nvSpPr>
        <p:spPr>
          <a:xfrm>
            <a:off x="6858000" y="2971800"/>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66" name="5-Point Star 65"/>
          <p:cNvSpPr/>
          <p:nvPr/>
        </p:nvSpPr>
        <p:spPr>
          <a:xfrm>
            <a:off x="6324600" y="2971800"/>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67" name="5-Point Star 66"/>
          <p:cNvSpPr/>
          <p:nvPr/>
        </p:nvSpPr>
        <p:spPr>
          <a:xfrm>
            <a:off x="6324600" y="1143000"/>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68" name="5-Point Star 67"/>
          <p:cNvSpPr/>
          <p:nvPr/>
        </p:nvSpPr>
        <p:spPr>
          <a:xfrm>
            <a:off x="6019800" y="685800"/>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69" name="5-Point Star 68"/>
          <p:cNvSpPr/>
          <p:nvPr/>
        </p:nvSpPr>
        <p:spPr>
          <a:xfrm>
            <a:off x="7086600" y="5943600"/>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72" name="Rounded Rectangle 71"/>
          <p:cNvSpPr>
            <a:spLocks noChangeAspect="1"/>
          </p:cNvSpPr>
          <p:nvPr/>
        </p:nvSpPr>
        <p:spPr>
          <a:xfrm>
            <a:off x="7924800" y="4572000"/>
            <a:ext cx="228616" cy="228616"/>
          </a:xfrm>
          <a:prstGeom prst="roundRect">
            <a:avLst/>
          </a:prstGeom>
          <a:solidFill>
            <a:srgbClr val="F0B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a:solidFill>
                  <a:srgbClr val="627A58"/>
                </a:solidFill>
                <a:latin typeface="Arial" pitchFamily="34" charset="0"/>
                <a:cs typeface="Arial" pitchFamily="34" charset="0"/>
              </a:rPr>
              <a:t>8</a:t>
            </a:r>
          </a:p>
        </p:txBody>
      </p:sp>
      <p:sp>
        <p:nvSpPr>
          <p:cNvPr id="73" name="5-Point Star 72"/>
          <p:cNvSpPr/>
          <p:nvPr/>
        </p:nvSpPr>
        <p:spPr>
          <a:xfrm>
            <a:off x="685800" y="5410200"/>
            <a:ext cx="152400" cy="152400"/>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   </a:t>
            </a:r>
            <a:endParaRPr lang="en-US" dirty="0">
              <a:solidFill>
                <a:srgbClr val="FF0000"/>
              </a:solidFill>
            </a:endParaRPr>
          </a:p>
        </p:txBody>
      </p:sp>
      <p:sp>
        <p:nvSpPr>
          <p:cNvPr id="77" name="5-Point Star 76"/>
          <p:cNvSpPr/>
          <p:nvPr/>
        </p:nvSpPr>
        <p:spPr>
          <a:xfrm>
            <a:off x="8153400" y="4648200"/>
            <a:ext cx="152400" cy="152400"/>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   </a:t>
            </a:r>
            <a:endParaRPr lang="en-US" dirty="0">
              <a:solidFill>
                <a:srgbClr val="FF0000"/>
              </a:solidFill>
            </a:endParaRPr>
          </a:p>
        </p:txBody>
      </p:sp>
      <p:sp>
        <p:nvSpPr>
          <p:cNvPr id="78" name="5-Point Star 77"/>
          <p:cNvSpPr/>
          <p:nvPr/>
        </p:nvSpPr>
        <p:spPr>
          <a:xfrm>
            <a:off x="6858000" y="5867400"/>
            <a:ext cx="152400" cy="152400"/>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   </a:t>
            </a:r>
            <a:endParaRPr lang="en-US" dirty="0">
              <a:solidFill>
                <a:srgbClr val="FF0000"/>
              </a:solidFill>
            </a:endParaRPr>
          </a:p>
        </p:txBody>
      </p:sp>
      <p:sp>
        <p:nvSpPr>
          <p:cNvPr id="79" name="5-Point Star 78"/>
          <p:cNvSpPr/>
          <p:nvPr/>
        </p:nvSpPr>
        <p:spPr>
          <a:xfrm>
            <a:off x="7086600" y="5257800"/>
            <a:ext cx="152400" cy="152400"/>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   </a:t>
            </a:r>
            <a:endParaRPr lang="en-US" dirty="0">
              <a:solidFill>
                <a:srgbClr val="FF0000"/>
              </a:solidFill>
            </a:endParaRPr>
          </a:p>
        </p:txBody>
      </p:sp>
      <p:sp>
        <p:nvSpPr>
          <p:cNvPr id="81" name="5-Point Star 80"/>
          <p:cNvSpPr/>
          <p:nvPr/>
        </p:nvSpPr>
        <p:spPr>
          <a:xfrm>
            <a:off x="685800" y="5791200"/>
            <a:ext cx="152400" cy="1524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   </a:t>
            </a:r>
            <a:endParaRPr lang="en-US" dirty="0">
              <a:solidFill>
                <a:srgbClr val="FF0000"/>
              </a:solidFill>
            </a:endParaRPr>
          </a:p>
        </p:txBody>
      </p:sp>
      <p:sp>
        <p:nvSpPr>
          <p:cNvPr id="82" name="5-Point Star 81"/>
          <p:cNvSpPr/>
          <p:nvPr/>
        </p:nvSpPr>
        <p:spPr>
          <a:xfrm>
            <a:off x="7620000" y="5867400"/>
            <a:ext cx="152400" cy="1524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   </a:t>
            </a:r>
            <a:endParaRPr lang="en-US" dirty="0">
              <a:solidFill>
                <a:srgbClr val="FF0000"/>
              </a:solidFill>
            </a:endParaRPr>
          </a:p>
        </p:txBody>
      </p:sp>
      <p:sp>
        <p:nvSpPr>
          <p:cNvPr id="83" name="5-Point Star 82"/>
          <p:cNvSpPr/>
          <p:nvPr/>
        </p:nvSpPr>
        <p:spPr>
          <a:xfrm>
            <a:off x="8229600" y="5638800"/>
            <a:ext cx="152400" cy="1524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   </a:t>
            </a:r>
            <a:endParaRPr lang="en-US" dirty="0">
              <a:solidFill>
                <a:srgbClr val="FF0000"/>
              </a:solidFill>
            </a:endParaRPr>
          </a:p>
        </p:txBody>
      </p:sp>
      <p:sp>
        <p:nvSpPr>
          <p:cNvPr id="84" name="5-Point Star 83"/>
          <p:cNvSpPr/>
          <p:nvPr/>
        </p:nvSpPr>
        <p:spPr>
          <a:xfrm>
            <a:off x="8763000" y="4419600"/>
            <a:ext cx="152400" cy="1524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   </a:t>
            </a:r>
            <a:endParaRPr lang="en-US" dirty="0">
              <a:solidFill>
                <a:srgbClr val="FF0000"/>
              </a:solidFill>
            </a:endParaRPr>
          </a:p>
        </p:txBody>
      </p:sp>
      <p:sp>
        <p:nvSpPr>
          <p:cNvPr id="85" name="5-Point Star 84"/>
          <p:cNvSpPr/>
          <p:nvPr/>
        </p:nvSpPr>
        <p:spPr>
          <a:xfrm>
            <a:off x="8686800" y="3505200"/>
            <a:ext cx="152400" cy="1524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   </a:t>
            </a:r>
            <a:endParaRPr lang="en-US" dirty="0">
              <a:solidFill>
                <a:srgbClr val="FF0000"/>
              </a:solidFill>
            </a:endParaRPr>
          </a:p>
        </p:txBody>
      </p:sp>
      <p:sp>
        <p:nvSpPr>
          <p:cNvPr id="87" name="TextBox 86"/>
          <p:cNvSpPr txBox="1"/>
          <p:nvPr/>
        </p:nvSpPr>
        <p:spPr>
          <a:xfrm>
            <a:off x="0" y="1447800"/>
            <a:ext cx="5181600" cy="461665"/>
          </a:xfrm>
          <a:prstGeom prst="rect">
            <a:avLst/>
          </a:prstGeom>
          <a:noFill/>
        </p:spPr>
        <p:txBody>
          <a:bodyPr wrap="square" rtlCol="0">
            <a:spAutoFit/>
          </a:bodyPr>
          <a:lstStyle/>
          <a:p>
            <a:pPr algn="ctr"/>
            <a:r>
              <a:rPr lang="en-US" sz="2400" b="1" dirty="0" smtClean="0"/>
              <a:t>IPM </a:t>
            </a:r>
            <a:r>
              <a:rPr lang="en-US" sz="2400" b="1" dirty="0" err="1" smtClean="0"/>
              <a:t>Farmscaping</a:t>
            </a:r>
            <a:r>
              <a:rPr lang="en-US" sz="2400" b="1" dirty="0" smtClean="0"/>
              <a:t> Features</a:t>
            </a:r>
            <a:endParaRPr lang="en-US" sz="2400" b="1" dirty="0"/>
          </a:p>
        </p:txBody>
      </p:sp>
    </p:spTree>
    <p:extLst>
      <p:ext uri="{BB962C8B-B14F-4D97-AF65-F5344CB8AC3E}">
        <p14:creationId xmlns:p14="http://schemas.microsoft.com/office/powerpoint/2010/main" val="274395507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6629400" cy="1066800"/>
          </a:xfrm>
        </p:spPr>
        <p:txBody>
          <a:bodyPr/>
          <a:lstStyle/>
          <a:p>
            <a:pPr algn="ctr" fontAlgn="auto">
              <a:spcAft>
                <a:spcPts val="0"/>
              </a:spcAft>
              <a:defRPr/>
            </a:pPr>
            <a:r>
              <a:rPr sz="4400" smtClean="0"/>
              <a:t>Project Objectives</a:t>
            </a:r>
            <a:endParaRPr sz="4400"/>
          </a:p>
        </p:txBody>
      </p:sp>
      <p:sp>
        <p:nvSpPr>
          <p:cNvPr id="3" name="Content Placeholder 2"/>
          <p:cNvSpPr>
            <a:spLocks noGrp="1"/>
          </p:cNvSpPr>
          <p:nvPr>
            <p:ph idx="1"/>
          </p:nvPr>
        </p:nvSpPr>
        <p:spPr>
          <a:xfrm>
            <a:off x="762000" y="1905000"/>
            <a:ext cx="7696200" cy="4343400"/>
          </a:xfrm>
        </p:spPr>
        <p:txBody>
          <a:bodyPr>
            <a:normAutofit lnSpcReduction="10000"/>
          </a:bodyPr>
          <a:lstStyle/>
          <a:p>
            <a:pPr marL="596646" indent="-514350" fontAlgn="auto">
              <a:spcAft>
                <a:spcPts val="0"/>
              </a:spcAft>
              <a:buSzPct val="100000"/>
              <a:buFont typeface="+mj-lt"/>
              <a:buAutoNum type="arabicParenR"/>
              <a:defRPr/>
            </a:pPr>
            <a:r>
              <a:rPr lang="en-US" sz="2800" dirty="0" smtClean="0">
                <a:effectLst>
                  <a:outerShdw blurRad="38100" dist="38100" dir="2700000" algn="tl">
                    <a:srgbClr val="000000">
                      <a:alpha val="43137"/>
                    </a:srgbClr>
                  </a:outerShdw>
                </a:effectLst>
                <a:cs typeface="Arial" pitchFamily="34" charset="0"/>
              </a:rPr>
              <a:t>Create a field laboratory by transforming an existing farm into a model for developing and teaching IPM principles and techniques beyond the classroom.</a:t>
            </a:r>
          </a:p>
          <a:p>
            <a:pPr marL="596646" indent="-514350" fontAlgn="auto">
              <a:spcAft>
                <a:spcPts val="0"/>
              </a:spcAft>
              <a:buSzPct val="100000"/>
              <a:buFont typeface="+mj-lt"/>
              <a:buAutoNum type="arabicParenR"/>
              <a:defRPr/>
            </a:pPr>
            <a:r>
              <a:rPr lang="en-US" sz="2800" dirty="0" smtClean="0">
                <a:effectLst>
                  <a:outerShdw blurRad="38100" dist="38100" dir="2700000" algn="tl">
                    <a:srgbClr val="000000">
                      <a:alpha val="43137"/>
                    </a:srgbClr>
                  </a:outerShdw>
                </a:effectLst>
                <a:cs typeface="Arial" pitchFamily="34" charset="0"/>
              </a:rPr>
              <a:t>Teach farmers, university students and others whole farm IPM approaches for preventing or minimizing pests and associated costs.</a:t>
            </a:r>
          </a:p>
          <a:p>
            <a:pPr marL="596646" indent="-514350" fontAlgn="auto">
              <a:spcAft>
                <a:spcPts val="0"/>
              </a:spcAft>
              <a:buSzPct val="100000"/>
              <a:buFont typeface="+mj-lt"/>
              <a:buAutoNum type="arabicParenR"/>
              <a:defRPr/>
            </a:pPr>
            <a:r>
              <a:rPr lang="en-US" sz="2800" dirty="0" smtClean="0">
                <a:effectLst>
                  <a:outerShdw blurRad="38100" dist="38100" dir="2700000" algn="tl">
                    <a:srgbClr val="000000">
                      <a:alpha val="43137"/>
                    </a:srgbClr>
                  </a:outerShdw>
                </a:effectLst>
                <a:cs typeface="Arial" pitchFamily="34" charset="0"/>
              </a:rPr>
              <a:t>Build a sustainable IPM education and training infrastructure for delivering whole farm pest prevention and management practices.</a:t>
            </a:r>
            <a:endParaRPr lang="en-US" sz="2800" dirty="0">
              <a:effectLst>
                <a:outerShdw blurRad="38100" dist="38100" dir="2700000" algn="tl">
                  <a:srgbClr val="000000">
                    <a:alpha val="43137"/>
                  </a:srgbClr>
                </a:outerShdw>
              </a:effectLst>
              <a:cs typeface="Arial" pitchFamily="34" charset="0"/>
            </a:endParaRPr>
          </a:p>
        </p:txBody>
      </p:sp>
    </p:spTree>
    <p:extLst>
      <p:ext uri="{BB962C8B-B14F-4D97-AF65-F5344CB8AC3E}">
        <p14:creationId xmlns:p14="http://schemas.microsoft.com/office/powerpoint/2010/main" val="2227196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1. Photo Library\Insects and Diseases\Farmscaping IPM\Leaf-footed stink bug on Yucc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6763" y="2511480"/>
            <a:ext cx="5416508" cy="360951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77502" y="85983"/>
            <a:ext cx="5029200" cy="646331"/>
          </a:xfrm>
          <a:prstGeom prst="rect">
            <a:avLst/>
          </a:prstGeom>
          <a:noFill/>
        </p:spPr>
        <p:txBody>
          <a:bodyPr wrap="square" rtlCol="0">
            <a:spAutoFit/>
          </a:bodyPr>
          <a:lstStyle/>
          <a:p>
            <a:pPr algn="ctr"/>
            <a:r>
              <a:rPr lang="en-US" sz="3600" b="1" dirty="0" smtClean="0">
                <a:solidFill>
                  <a:prstClr val="black"/>
                </a:solidFill>
              </a:rPr>
              <a:t>Plants with a Purpose </a:t>
            </a:r>
            <a:endParaRPr lang="en-US" sz="3600" b="1" dirty="0">
              <a:solidFill>
                <a:prstClr val="black"/>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977" y="732314"/>
            <a:ext cx="1812823" cy="1627338"/>
          </a:xfrm>
          <a:prstGeom prst="rect">
            <a:avLst/>
          </a:prstGeom>
        </p:spPr>
      </p:pic>
      <p:sp>
        <p:nvSpPr>
          <p:cNvPr id="4" name="TextBox 3"/>
          <p:cNvSpPr txBox="1"/>
          <p:nvPr/>
        </p:nvSpPr>
        <p:spPr>
          <a:xfrm>
            <a:off x="1032836" y="2435572"/>
            <a:ext cx="2353927" cy="1261884"/>
          </a:xfrm>
          <a:prstGeom prst="rect">
            <a:avLst/>
          </a:prstGeom>
          <a:solidFill>
            <a:schemeClr val="bg1"/>
          </a:solidFill>
        </p:spPr>
        <p:txBody>
          <a:bodyPr wrap="square" rtlCol="0">
            <a:spAutoFit/>
          </a:bodyPr>
          <a:lstStyle/>
          <a:p>
            <a:pPr algn="ctr"/>
            <a:r>
              <a:rPr lang="en-US" sz="1600" b="1" dirty="0" smtClean="0">
                <a:solidFill>
                  <a:prstClr val="black"/>
                </a:solidFill>
              </a:rPr>
              <a:t>Elderberry</a:t>
            </a:r>
          </a:p>
          <a:p>
            <a:pPr algn="ctr"/>
            <a:r>
              <a:rPr lang="en-US" sz="1200" dirty="0" smtClean="0">
                <a:solidFill>
                  <a:prstClr val="black"/>
                </a:solidFill>
              </a:rPr>
              <a:t>The flowers attract pollinators. </a:t>
            </a:r>
          </a:p>
          <a:p>
            <a:pPr algn="ctr"/>
            <a:r>
              <a:rPr lang="en-US" sz="1200" dirty="0" smtClean="0">
                <a:solidFill>
                  <a:prstClr val="black"/>
                </a:solidFill>
              </a:rPr>
              <a:t>The berries feed wildlife. </a:t>
            </a:r>
          </a:p>
          <a:p>
            <a:pPr algn="ctr"/>
            <a:r>
              <a:rPr lang="en-US" sz="1200" dirty="0" smtClean="0">
                <a:solidFill>
                  <a:prstClr val="black"/>
                </a:solidFill>
              </a:rPr>
              <a:t>The extrafloral nectaries that provide nectar even when there are no flowers.</a:t>
            </a:r>
            <a:endParaRPr lang="en-US" sz="1200" dirty="0">
              <a:solidFill>
                <a:prstClr val="black"/>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3200" y="440886"/>
            <a:ext cx="2250071" cy="2019117"/>
          </a:xfrm>
          <a:prstGeom prst="rect">
            <a:avLst/>
          </a:prstGeom>
        </p:spPr>
      </p:pic>
      <p:sp>
        <p:nvSpPr>
          <p:cNvPr id="6" name="TextBox 5"/>
          <p:cNvSpPr txBox="1"/>
          <p:nvPr/>
        </p:nvSpPr>
        <p:spPr>
          <a:xfrm>
            <a:off x="6438899" y="2460003"/>
            <a:ext cx="2478671" cy="2154436"/>
          </a:xfrm>
          <a:prstGeom prst="rect">
            <a:avLst/>
          </a:prstGeom>
          <a:solidFill>
            <a:schemeClr val="bg1"/>
          </a:solidFill>
        </p:spPr>
        <p:txBody>
          <a:bodyPr wrap="square" rtlCol="0">
            <a:spAutoFit/>
          </a:bodyPr>
          <a:lstStyle/>
          <a:p>
            <a:pPr algn="ctr"/>
            <a:r>
              <a:rPr lang="en-US" sz="1400" b="1" dirty="0" smtClean="0">
                <a:solidFill>
                  <a:prstClr val="black"/>
                </a:solidFill>
              </a:rPr>
              <a:t>Crape Myrtle </a:t>
            </a:r>
          </a:p>
          <a:p>
            <a:pPr algn="ctr"/>
            <a:r>
              <a:rPr lang="en-US" sz="1200" dirty="0" smtClean="0">
                <a:solidFill>
                  <a:prstClr val="black"/>
                </a:solidFill>
              </a:rPr>
              <a:t>Not only a good attractant for pollinators, it is also considered a banker plant because the aphid that is attracted to the crape myrtle is only attracted to the crape myrtle. The aphid attracts predators such as lady beetles or parasitic wasp. As the beneficial populations increase and the aphids  decrease , the beneficials move onto other crops searching.</a:t>
            </a:r>
            <a:endParaRPr lang="en-US" sz="1200" dirty="0">
              <a:solidFill>
                <a:prstClr val="black"/>
              </a:solidFill>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799" y="3697456"/>
            <a:ext cx="2727089" cy="2050310"/>
          </a:xfrm>
          <a:prstGeom prst="rect">
            <a:avLst/>
          </a:prstGeom>
        </p:spPr>
      </p:pic>
      <p:sp>
        <p:nvSpPr>
          <p:cNvPr id="10" name="TextBox 9"/>
          <p:cNvSpPr txBox="1"/>
          <p:nvPr/>
        </p:nvSpPr>
        <p:spPr>
          <a:xfrm>
            <a:off x="212488" y="5257562"/>
            <a:ext cx="2819400" cy="1600438"/>
          </a:xfrm>
          <a:prstGeom prst="rect">
            <a:avLst/>
          </a:prstGeom>
          <a:solidFill>
            <a:schemeClr val="bg1"/>
          </a:solidFill>
        </p:spPr>
        <p:txBody>
          <a:bodyPr wrap="square" rtlCol="0">
            <a:spAutoFit/>
          </a:bodyPr>
          <a:lstStyle/>
          <a:p>
            <a:pPr algn="ctr"/>
            <a:r>
              <a:rPr lang="en-US" sz="1400" b="1" dirty="0" smtClean="0">
                <a:solidFill>
                  <a:prstClr val="black"/>
                </a:solidFill>
              </a:rPr>
              <a:t>Shrubby False Buttonweed</a:t>
            </a:r>
          </a:p>
          <a:p>
            <a:pPr algn="ctr"/>
            <a:r>
              <a:rPr lang="en-US" sz="1200" i="1" dirty="0" smtClean="0">
                <a:solidFill>
                  <a:prstClr val="black"/>
                </a:solidFill>
              </a:rPr>
              <a:t>Spermacoce verticillata</a:t>
            </a:r>
          </a:p>
          <a:p>
            <a:pPr algn="ctr"/>
            <a:r>
              <a:rPr lang="en-US" sz="1200" dirty="0" smtClean="0">
                <a:solidFill>
                  <a:prstClr val="black"/>
                </a:solidFill>
              </a:rPr>
              <a:t>The shallow flowers on the plant attracts many pollinators looking for this feature. The main reason this plant  was planted, was due to it’s attractiveness to the Larra Wasp, which uses the mole cricket as a host to reproduce.</a:t>
            </a:r>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999629" y="732314"/>
            <a:ext cx="2445267" cy="1627338"/>
          </a:xfrm>
          <a:prstGeom prst="rect">
            <a:avLst/>
          </a:prstGeom>
        </p:spPr>
      </p:pic>
      <p:sp>
        <p:nvSpPr>
          <p:cNvPr id="9" name="TextBox 8"/>
          <p:cNvSpPr txBox="1"/>
          <p:nvPr/>
        </p:nvSpPr>
        <p:spPr>
          <a:xfrm>
            <a:off x="3749917" y="2133601"/>
            <a:ext cx="863496" cy="276999"/>
          </a:xfrm>
          <a:prstGeom prst="rect">
            <a:avLst/>
          </a:prstGeom>
          <a:solidFill>
            <a:schemeClr val="bg1"/>
          </a:solidFill>
        </p:spPr>
        <p:txBody>
          <a:bodyPr wrap="square" rtlCol="0">
            <a:spAutoFit/>
          </a:bodyPr>
          <a:lstStyle/>
          <a:p>
            <a:r>
              <a:rPr lang="en-US" sz="1200" dirty="0" smtClean="0">
                <a:solidFill>
                  <a:prstClr val="black"/>
                </a:solidFill>
              </a:rPr>
              <a:t>Berries</a:t>
            </a:r>
            <a:endParaRPr lang="en-US" sz="1200" dirty="0">
              <a:solidFill>
                <a:prstClr val="black"/>
              </a:solidFill>
            </a:endParaRPr>
          </a:p>
        </p:txBody>
      </p:sp>
      <p:sp>
        <p:nvSpPr>
          <p:cNvPr id="11" name="TextBox 10"/>
          <p:cNvSpPr txBox="1"/>
          <p:nvPr/>
        </p:nvSpPr>
        <p:spPr>
          <a:xfrm>
            <a:off x="396977" y="2041267"/>
            <a:ext cx="822223" cy="461665"/>
          </a:xfrm>
          <a:prstGeom prst="rect">
            <a:avLst/>
          </a:prstGeom>
          <a:solidFill>
            <a:schemeClr val="bg1"/>
          </a:solidFill>
        </p:spPr>
        <p:txBody>
          <a:bodyPr wrap="square" rtlCol="0">
            <a:spAutoFit/>
          </a:bodyPr>
          <a:lstStyle/>
          <a:p>
            <a:r>
              <a:rPr lang="en-US" sz="1200" dirty="0" smtClean="0">
                <a:solidFill>
                  <a:prstClr val="black"/>
                </a:solidFill>
              </a:rPr>
              <a:t>Extrafloral nectaries</a:t>
            </a:r>
            <a:endParaRPr lang="en-US" sz="1200" dirty="0">
              <a:solidFill>
                <a:prstClr val="black"/>
              </a:solidFill>
            </a:endParaRPr>
          </a:p>
        </p:txBody>
      </p:sp>
      <p:cxnSp>
        <p:nvCxnSpPr>
          <p:cNvPr id="13" name="Straight Arrow Connector 12"/>
          <p:cNvCxnSpPr/>
          <p:nvPr/>
        </p:nvCxnSpPr>
        <p:spPr>
          <a:xfrm flipV="1">
            <a:off x="685800" y="1545983"/>
            <a:ext cx="533400" cy="495284"/>
          </a:xfrm>
          <a:prstGeom prst="straightConnector1">
            <a:avLst/>
          </a:prstGeom>
          <a:ln>
            <a:solidFill>
              <a:schemeClr val="bg1"/>
            </a:solidFill>
            <a:tailEnd type="arrow"/>
          </a:ln>
        </p:spPr>
        <p:style>
          <a:lnRef idx="2">
            <a:schemeClr val="accent5"/>
          </a:lnRef>
          <a:fillRef idx="0">
            <a:schemeClr val="accent5"/>
          </a:fillRef>
          <a:effectRef idx="1">
            <a:schemeClr val="accent5"/>
          </a:effectRef>
          <a:fontRef idx="minor">
            <a:schemeClr val="tx1"/>
          </a:fontRef>
        </p:style>
      </p:cxnSp>
      <p:sp>
        <p:nvSpPr>
          <p:cNvPr id="12" name="TextBox 11"/>
          <p:cNvSpPr txBox="1"/>
          <p:nvPr/>
        </p:nvSpPr>
        <p:spPr>
          <a:xfrm>
            <a:off x="4306910" y="6036734"/>
            <a:ext cx="2937837" cy="523220"/>
          </a:xfrm>
          <a:prstGeom prst="rect">
            <a:avLst/>
          </a:prstGeom>
          <a:noFill/>
        </p:spPr>
        <p:txBody>
          <a:bodyPr wrap="square" rtlCol="0">
            <a:spAutoFit/>
          </a:bodyPr>
          <a:lstStyle/>
          <a:p>
            <a:pPr algn="ctr"/>
            <a:r>
              <a:rPr lang="en-US" sz="1600" b="1" dirty="0" smtClean="0">
                <a:solidFill>
                  <a:prstClr val="black"/>
                </a:solidFill>
              </a:rPr>
              <a:t>Yucca Plant</a:t>
            </a:r>
          </a:p>
          <a:p>
            <a:pPr algn="ctr"/>
            <a:r>
              <a:rPr lang="en-US" sz="1200" dirty="0" smtClean="0">
                <a:solidFill>
                  <a:prstClr val="black"/>
                </a:solidFill>
              </a:rPr>
              <a:t>Used as a trap plant for leaf footed stink bug</a:t>
            </a:r>
            <a:endParaRPr lang="en-US" sz="1200" dirty="0">
              <a:solidFill>
                <a:prstClr val="black"/>
              </a:solidFill>
            </a:endParaRPr>
          </a:p>
        </p:txBody>
      </p:sp>
    </p:spTree>
    <p:extLst>
      <p:ext uri="{BB962C8B-B14F-4D97-AF65-F5344CB8AC3E}">
        <p14:creationId xmlns:p14="http://schemas.microsoft.com/office/powerpoint/2010/main" val="27493313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7467600" cy="914400"/>
          </a:xfrm>
        </p:spPr>
        <p:txBody>
          <a:bodyPr/>
          <a:lstStyle/>
          <a:p>
            <a:r>
              <a:rPr lang="en-US" dirty="0" smtClean="0"/>
              <a:t>Provide Habitat Year Round</a:t>
            </a:r>
            <a:endParaRPr lang="en-US" dirty="0"/>
          </a:p>
        </p:txBody>
      </p:sp>
      <p:pic>
        <p:nvPicPr>
          <p:cNvPr id="1026" name="Picture 2" descr="C:\Users\bobhoch.UFAD\Desktop\DSC02540.JPG"/>
          <p:cNvPicPr>
            <a:picLocks noGrp="1" noChangeAspect="1" noChangeArrowheads="1"/>
          </p:cNvPicPr>
          <p:nvPr>
            <p:ph idx="1"/>
          </p:nvPr>
        </p:nvPicPr>
        <p:blipFill>
          <a:blip r:embed="rId2" cstate="screen"/>
          <a:srcRect/>
          <a:stretch>
            <a:fillRect/>
          </a:stretch>
        </p:blipFill>
        <p:spPr bwMode="auto">
          <a:xfrm>
            <a:off x="304800" y="1371600"/>
            <a:ext cx="4350982" cy="2895601"/>
          </a:xfrm>
          <a:prstGeom prst="rect">
            <a:avLst/>
          </a:prstGeom>
          <a:noFill/>
        </p:spPr>
      </p:pic>
      <p:pic>
        <p:nvPicPr>
          <p:cNvPr id="1028" name="Picture 4" descr="C:\Users\bobhoch.UFAD\Desktop\DSC02559.JPG"/>
          <p:cNvPicPr>
            <a:picLocks noChangeAspect="1" noChangeArrowheads="1"/>
          </p:cNvPicPr>
          <p:nvPr/>
        </p:nvPicPr>
        <p:blipFill>
          <a:blip r:embed="rId3" cstate="screen"/>
          <a:srcRect/>
          <a:stretch>
            <a:fillRect/>
          </a:stretch>
        </p:blipFill>
        <p:spPr bwMode="auto">
          <a:xfrm>
            <a:off x="4495800" y="1371600"/>
            <a:ext cx="4465480" cy="2971800"/>
          </a:xfrm>
          <a:prstGeom prst="rect">
            <a:avLst/>
          </a:prstGeom>
          <a:noFill/>
        </p:spPr>
      </p:pic>
      <p:pic>
        <p:nvPicPr>
          <p:cNvPr id="1027" name="Picture 3" descr="C:\Users\bobhoch.UFAD\Desktop\DSC02565.JPG"/>
          <p:cNvPicPr>
            <a:picLocks noChangeAspect="1" noChangeArrowheads="1"/>
          </p:cNvPicPr>
          <p:nvPr/>
        </p:nvPicPr>
        <p:blipFill>
          <a:blip r:embed="rId4" cstate="screen"/>
          <a:srcRect/>
          <a:stretch>
            <a:fillRect/>
          </a:stretch>
        </p:blipFill>
        <p:spPr bwMode="auto">
          <a:xfrm>
            <a:off x="4572000" y="3833856"/>
            <a:ext cx="4353219" cy="2795543"/>
          </a:xfrm>
          <a:prstGeom prst="rect">
            <a:avLst/>
          </a:prstGeom>
          <a:noFill/>
        </p:spPr>
      </p:pic>
      <p:pic>
        <p:nvPicPr>
          <p:cNvPr id="1029" name="Picture 5" descr="G:\Lei Lani\Pictures\IPM\Native planting\DSC02545.JPG"/>
          <p:cNvPicPr>
            <a:picLocks noChangeAspect="1" noChangeArrowheads="1"/>
          </p:cNvPicPr>
          <p:nvPr/>
        </p:nvPicPr>
        <p:blipFill>
          <a:blip r:embed="rId5" cstate="screen"/>
          <a:srcRect/>
          <a:stretch>
            <a:fillRect/>
          </a:stretch>
        </p:blipFill>
        <p:spPr bwMode="auto">
          <a:xfrm>
            <a:off x="228600" y="3747000"/>
            <a:ext cx="4419600" cy="2941137"/>
          </a:xfrm>
          <a:prstGeom prst="rect">
            <a:avLst/>
          </a:prstGeom>
          <a:noFill/>
        </p:spPr>
      </p:pic>
    </p:spTree>
    <p:extLst>
      <p:ext uri="{BB962C8B-B14F-4D97-AF65-F5344CB8AC3E}">
        <p14:creationId xmlns:p14="http://schemas.microsoft.com/office/powerpoint/2010/main" val="2214295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7355" y="3990429"/>
            <a:ext cx="2251000" cy="2169220"/>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6112" y="2974225"/>
            <a:ext cx="2271713" cy="1511722"/>
          </a:xfrm>
          <a:prstGeom prst="rect">
            <a:avLst/>
          </a:prstGeom>
        </p:spPr>
      </p:pic>
      <p:sp>
        <p:nvSpPr>
          <p:cNvPr id="2" name="TextBox 1"/>
          <p:cNvSpPr txBox="1"/>
          <p:nvPr/>
        </p:nvSpPr>
        <p:spPr>
          <a:xfrm>
            <a:off x="323045" y="128789"/>
            <a:ext cx="4036756" cy="1692771"/>
          </a:xfrm>
          <a:prstGeom prst="rect">
            <a:avLst/>
          </a:prstGeom>
          <a:noFill/>
        </p:spPr>
        <p:txBody>
          <a:bodyPr wrap="square" rtlCol="0">
            <a:spAutoFit/>
          </a:bodyPr>
          <a:lstStyle/>
          <a:p>
            <a:pPr algn="ctr"/>
            <a:r>
              <a:rPr lang="en-US" sz="3600" b="1" dirty="0" smtClean="0"/>
              <a:t>Increasing Beneficials insects</a:t>
            </a:r>
            <a:endParaRPr lang="en-US" b="1" dirty="0" smtClean="0"/>
          </a:p>
          <a:p>
            <a:pPr algn="ctr"/>
            <a:r>
              <a:rPr lang="en-US" sz="1600" b="1" dirty="0" smtClean="0"/>
              <a:t>Just some of the beneficials that have increased due to IPM practices adopted </a:t>
            </a:r>
            <a:endParaRPr lang="en-US" sz="1600" b="1"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9800" y="397395"/>
            <a:ext cx="2748701" cy="2609959"/>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6888" y="4294273"/>
            <a:ext cx="1985723" cy="1865376"/>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80893" y="3968774"/>
            <a:ext cx="1727647" cy="2120086"/>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5800" y="1893265"/>
            <a:ext cx="2002527" cy="1996706"/>
          </a:xfrm>
          <a:prstGeom prst="rect">
            <a:avLst/>
          </a:prstGeom>
        </p:spPr>
      </p:pic>
      <p:sp>
        <p:nvSpPr>
          <p:cNvPr id="7" name="TextBox 6"/>
          <p:cNvSpPr txBox="1"/>
          <p:nvPr/>
        </p:nvSpPr>
        <p:spPr>
          <a:xfrm>
            <a:off x="518773" y="3872800"/>
            <a:ext cx="2321954" cy="307777"/>
          </a:xfrm>
          <a:prstGeom prst="rect">
            <a:avLst/>
          </a:prstGeom>
          <a:noFill/>
        </p:spPr>
        <p:txBody>
          <a:bodyPr wrap="square" rtlCol="0">
            <a:spAutoFit/>
          </a:bodyPr>
          <a:lstStyle/>
          <a:p>
            <a:pPr algn="ctr"/>
            <a:r>
              <a:rPr lang="en-US" sz="1400" dirty="0" smtClean="0"/>
              <a:t>Lady Bird Beetle (Lady Bug)</a:t>
            </a:r>
            <a:endParaRPr lang="en-US" sz="1400" dirty="0"/>
          </a:p>
        </p:txBody>
      </p:sp>
      <p:sp>
        <p:nvSpPr>
          <p:cNvPr id="8" name="TextBox 7"/>
          <p:cNvSpPr txBox="1"/>
          <p:nvPr/>
        </p:nvSpPr>
        <p:spPr>
          <a:xfrm>
            <a:off x="6706976" y="3210580"/>
            <a:ext cx="1374348" cy="523220"/>
          </a:xfrm>
          <a:prstGeom prst="rect">
            <a:avLst/>
          </a:prstGeom>
          <a:noFill/>
        </p:spPr>
        <p:txBody>
          <a:bodyPr wrap="square" rtlCol="0">
            <a:spAutoFit/>
          </a:bodyPr>
          <a:lstStyle/>
          <a:p>
            <a:pPr algn="ctr"/>
            <a:r>
              <a:rPr lang="en-US" sz="1400" dirty="0" smtClean="0"/>
              <a:t>Big Eyed Bug </a:t>
            </a:r>
            <a:r>
              <a:rPr lang="en-US" sz="1400" i="1" dirty="0"/>
              <a:t>Geocoris</a:t>
            </a:r>
          </a:p>
        </p:txBody>
      </p:sp>
      <p:sp>
        <p:nvSpPr>
          <p:cNvPr id="9" name="TextBox 8"/>
          <p:cNvSpPr txBox="1"/>
          <p:nvPr/>
        </p:nvSpPr>
        <p:spPr>
          <a:xfrm>
            <a:off x="7058355" y="6159648"/>
            <a:ext cx="1828800" cy="307777"/>
          </a:xfrm>
          <a:prstGeom prst="rect">
            <a:avLst/>
          </a:prstGeom>
          <a:noFill/>
        </p:spPr>
        <p:txBody>
          <a:bodyPr wrap="square" rtlCol="0">
            <a:spAutoFit/>
          </a:bodyPr>
          <a:lstStyle/>
          <a:p>
            <a:pPr algn="ctr"/>
            <a:r>
              <a:rPr lang="en-US" sz="1400" dirty="0" smtClean="0"/>
              <a:t>Larra Bi-color wasp</a:t>
            </a:r>
            <a:endParaRPr lang="en-US" sz="1400" dirty="0"/>
          </a:p>
        </p:txBody>
      </p:sp>
      <p:sp>
        <p:nvSpPr>
          <p:cNvPr id="10" name="TextBox 9"/>
          <p:cNvSpPr txBox="1"/>
          <p:nvPr/>
        </p:nvSpPr>
        <p:spPr>
          <a:xfrm>
            <a:off x="743617" y="6262071"/>
            <a:ext cx="1843427" cy="307777"/>
          </a:xfrm>
          <a:prstGeom prst="rect">
            <a:avLst/>
          </a:prstGeom>
          <a:noFill/>
        </p:spPr>
        <p:txBody>
          <a:bodyPr wrap="square" rtlCol="0">
            <a:spAutoFit/>
          </a:bodyPr>
          <a:lstStyle/>
          <a:p>
            <a:pPr algn="ctr"/>
            <a:r>
              <a:rPr lang="en-US" sz="1400" dirty="0" smtClean="0"/>
              <a:t> </a:t>
            </a:r>
            <a:r>
              <a:rPr lang="en-US" sz="1400" b="1" dirty="0"/>
              <a:t>Asilidae</a:t>
            </a:r>
            <a:r>
              <a:rPr lang="en-US" sz="1400" dirty="0" smtClean="0"/>
              <a:t> (Robber Fly)</a:t>
            </a:r>
            <a:endParaRPr lang="en-US" sz="1400" dirty="0"/>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35394" y="4855774"/>
            <a:ext cx="1828800" cy="1264920"/>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95800" y="397395"/>
            <a:ext cx="1524000" cy="1524000"/>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86112" y="2400299"/>
            <a:ext cx="2271713" cy="1214110"/>
          </a:xfrm>
          <a:prstGeom prst="rect">
            <a:avLst/>
          </a:prstGeom>
        </p:spPr>
      </p:pic>
      <p:sp>
        <p:nvSpPr>
          <p:cNvPr id="12" name="TextBox 11"/>
          <p:cNvSpPr txBox="1"/>
          <p:nvPr/>
        </p:nvSpPr>
        <p:spPr>
          <a:xfrm>
            <a:off x="4578838" y="1931570"/>
            <a:ext cx="1440962" cy="461665"/>
          </a:xfrm>
          <a:prstGeom prst="rect">
            <a:avLst/>
          </a:prstGeom>
          <a:noFill/>
        </p:spPr>
        <p:txBody>
          <a:bodyPr wrap="square" rtlCol="0">
            <a:spAutoFit/>
          </a:bodyPr>
          <a:lstStyle/>
          <a:p>
            <a:r>
              <a:rPr lang="en-US" sz="1200" dirty="0" smtClean="0"/>
              <a:t>Minute Pirate bug</a:t>
            </a:r>
          </a:p>
          <a:p>
            <a:pPr algn="ctr"/>
            <a:r>
              <a:rPr lang="en-US" sz="1200" i="1" dirty="0" err="1"/>
              <a:t>Orius</a:t>
            </a:r>
            <a:r>
              <a:rPr lang="en-US" sz="1200" dirty="0"/>
              <a:t> </a:t>
            </a:r>
            <a:r>
              <a:rPr lang="en-US" sz="1200" dirty="0" err="1"/>
              <a:t>spp</a:t>
            </a:r>
            <a:endParaRPr lang="en-US" sz="1200" dirty="0"/>
          </a:p>
        </p:txBody>
      </p:sp>
      <p:sp>
        <p:nvSpPr>
          <p:cNvPr id="19" name="TextBox 18"/>
          <p:cNvSpPr txBox="1"/>
          <p:nvPr/>
        </p:nvSpPr>
        <p:spPr>
          <a:xfrm>
            <a:off x="5410200" y="6175036"/>
            <a:ext cx="1219200" cy="276999"/>
          </a:xfrm>
          <a:prstGeom prst="rect">
            <a:avLst/>
          </a:prstGeom>
          <a:noFill/>
        </p:spPr>
        <p:txBody>
          <a:bodyPr wrap="square" rtlCol="0">
            <a:spAutoFit/>
          </a:bodyPr>
          <a:lstStyle/>
          <a:p>
            <a:r>
              <a:rPr lang="en-US" sz="1200" dirty="0" smtClean="0"/>
              <a:t>Assassin bug</a:t>
            </a:r>
          </a:p>
        </p:txBody>
      </p:sp>
      <p:sp>
        <p:nvSpPr>
          <p:cNvPr id="21" name="TextBox 20"/>
          <p:cNvSpPr txBox="1"/>
          <p:nvPr/>
        </p:nvSpPr>
        <p:spPr>
          <a:xfrm>
            <a:off x="3165385" y="6175036"/>
            <a:ext cx="1097662" cy="276999"/>
          </a:xfrm>
          <a:prstGeom prst="rect">
            <a:avLst/>
          </a:prstGeom>
          <a:noFill/>
        </p:spPr>
        <p:txBody>
          <a:bodyPr wrap="square" rtlCol="0">
            <a:spAutoFit/>
          </a:bodyPr>
          <a:lstStyle/>
          <a:p>
            <a:r>
              <a:rPr lang="en-US" sz="1200" dirty="0" smtClean="0"/>
              <a:t>Parasitic Wasp</a:t>
            </a:r>
            <a:endParaRPr lang="en-US" sz="1200" dirty="0"/>
          </a:p>
        </p:txBody>
      </p:sp>
      <p:sp>
        <p:nvSpPr>
          <p:cNvPr id="22" name="TextBox 21"/>
          <p:cNvSpPr txBox="1"/>
          <p:nvPr/>
        </p:nvSpPr>
        <p:spPr>
          <a:xfrm>
            <a:off x="3912247" y="4502925"/>
            <a:ext cx="895108" cy="276999"/>
          </a:xfrm>
          <a:prstGeom prst="rect">
            <a:avLst/>
          </a:prstGeom>
          <a:noFill/>
        </p:spPr>
        <p:txBody>
          <a:bodyPr wrap="square" rtlCol="0">
            <a:spAutoFit/>
          </a:bodyPr>
          <a:lstStyle/>
          <a:p>
            <a:r>
              <a:rPr lang="en-US" sz="1200" dirty="0" smtClean="0"/>
              <a:t>Lacewing</a:t>
            </a:r>
          </a:p>
        </p:txBody>
      </p:sp>
    </p:spTree>
    <p:extLst>
      <p:ext uri="{BB962C8B-B14F-4D97-AF65-F5344CB8AC3E}">
        <p14:creationId xmlns:p14="http://schemas.microsoft.com/office/powerpoint/2010/main" val="3331070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3000" y="228600"/>
            <a:ext cx="3810000" cy="523220"/>
          </a:xfrm>
          <a:prstGeom prst="rect">
            <a:avLst/>
          </a:prstGeom>
          <a:noFill/>
        </p:spPr>
        <p:txBody>
          <a:bodyPr wrap="square" rtlCol="0">
            <a:spAutoFit/>
          </a:bodyPr>
          <a:lstStyle/>
          <a:p>
            <a:pPr algn="ctr"/>
            <a:r>
              <a:rPr lang="en-US" sz="2800" b="1" dirty="0" smtClean="0">
                <a:solidFill>
                  <a:prstClr val="black"/>
                </a:solidFill>
              </a:rPr>
              <a:t>Promoting Pollinators</a:t>
            </a:r>
            <a:endParaRPr lang="en-US" sz="2800" b="1" dirty="0">
              <a:solidFill>
                <a:prstClr val="black"/>
              </a:solidFill>
            </a:endParaRPr>
          </a:p>
        </p:txBody>
      </p:sp>
      <p:sp>
        <p:nvSpPr>
          <p:cNvPr id="4" name="TextBox 3"/>
          <p:cNvSpPr txBox="1"/>
          <p:nvPr/>
        </p:nvSpPr>
        <p:spPr>
          <a:xfrm>
            <a:off x="712905" y="715880"/>
            <a:ext cx="4724400" cy="646331"/>
          </a:xfrm>
          <a:prstGeom prst="rect">
            <a:avLst/>
          </a:prstGeom>
          <a:noFill/>
        </p:spPr>
        <p:txBody>
          <a:bodyPr wrap="square" rtlCol="0">
            <a:spAutoFit/>
          </a:bodyPr>
          <a:lstStyle/>
          <a:p>
            <a:pPr algn="ctr"/>
            <a:r>
              <a:rPr lang="en-US" dirty="0" smtClean="0">
                <a:solidFill>
                  <a:prstClr val="black"/>
                </a:solidFill>
              </a:rPr>
              <a:t>Although many crops attract various pollinators some crops attract specific ones.</a:t>
            </a:r>
            <a:endParaRPr lang="en-US" dirty="0">
              <a:solidFill>
                <a:prstClr val="black"/>
              </a:solidFill>
            </a:endParaRPr>
          </a:p>
        </p:txBody>
      </p:sp>
      <p:pic>
        <p:nvPicPr>
          <p:cNvPr id="3074" name="Picture 2" descr="S:\Lani\Pictures\IPM\Sunflowers\Good pictu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381000"/>
            <a:ext cx="3480462" cy="23161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617031" y="2702641"/>
            <a:ext cx="1371600" cy="369332"/>
          </a:xfrm>
          <a:prstGeom prst="rect">
            <a:avLst/>
          </a:prstGeom>
          <a:noFill/>
        </p:spPr>
        <p:txBody>
          <a:bodyPr wrap="square" rtlCol="0">
            <a:spAutoFit/>
          </a:bodyPr>
          <a:lstStyle/>
          <a:p>
            <a:pPr algn="ctr"/>
            <a:r>
              <a:rPr lang="en-US" dirty="0" smtClean="0">
                <a:solidFill>
                  <a:prstClr val="black"/>
                </a:solidFill>
              </a:rPr>
              <a:t>Sunflowers</a:t>
            </a:r>
            <a:endParaRPr lang="en-US" dirty="0">
              <a:solidFill>
                <a:prstClr val="black"/>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162" y="4006352"/>
            <a:ext cx="1657350" cy="2209800"/>
          </a:xfrm>
          <a:prstGeom prst="rect">
            <a:avLst/>
          </a:prstGeom>
        </p:spPr>
      </p:pic>
      <p:sp>
        <p:nvSpPr>
          <p:cNvPr id="7" name="TextBox 6"/>
          <p:cNvSpPr txBox="1"/>
          <p:nvPr/>
        </p:nvSpPr>
        <p:spPr>
          <a:xfrm>
            <a:off x="163601" y="6248728"/>
            <a:ext cx="1657350" cy="430887"/>
          </a:xfrm>
          <a:prstGeom prst="rect">
            <a:avLst/>
          </a:prstGeom>
          <a:noFill/>
        </p:spPr>
        <p:txBody>
          <a:bodyPr wrap="square" rtlCol="0">
            <a:spAutoFit/>
          </a:bodyPr>
          <a:lstStyle/>
          <a:p>
            <a:pPr algn="ctr"/>
            <a:r>
              <a:rPr lang="en-US" sz="1100" dirty="0" smtClean="0">
                <a:solidFill>
                  <a:prstClr val="black"/>
                </a:solidFill>
              </a:rPr>
              <a:t>Spotted Horsemint Monarda </a:t>
            </a:r>
            <a:r>
              <a:rPr lang="en-US" sz="1100" dirty="0">
                <a:solidFill>
                  <a:prstClr val="black"/>
                </a:solidFill>
              </a:rPr>
              <a:t>punctata</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5344" y="1539081"/>
            <a:ext cx="1480985" cy="1762073"/>
          </a:xfrm>
          <a:prstGeom prst="rect">
            <a:avLst/>
          </a:prstGeom>
        </p:spPr>
      </p:pic>
      <p:sp>
        <p:nvSpPr>
          <p:cNvPr id="9" name="TextBox 8"/>
          <p:cNvSpPr txBox="1"/>
          <p:nvPr/>
        </p:nvSpPr>
        <p:spPr>
          <a:xfrm>
            <a:off x="0" y="3393582"/>
            <a:ext cx="1971675" cy="461665"/>
          </a:xfrm>
          <a:prstGeom prst="rect">
            <a:avLst/>
          </a:prstGeom>
          <a:noFill/>
        </p:spPr>
        <p:txBody>
          <a:bodyPr wrap="square" rtlCol="0">
            <a:spAutoFit/>
          </a:bodyPr>
          <a:lstStyle/>
          <a:p>
            <a:pPr algn="ctr"/>
            <a:r>
              <a:rPr lang="en-US" sz="1200" dirty="0" smtClean="0">
                <a:solidFill>
                  <a:prstClr val="black"/>
                </a:solidFill>
              </a:rPr>
              <a:t>Shrubby False Buttonweed</a:t>
            </a:r>
          </a:p>
          <a:p>
            <a:pPr algn="ctr"/>
            <a:r>
              <a:rPr lang="en-US" sz="1200" i="1" dirty="0">
                <a:solidFill>
                  <a:prstClr val="black"/>
                </a:solidFill>
              </a:rPr>
              <a:t>Spermacoce verticillata</a:t>
            </a:r>
            <a:endParaRPr lang="en-US" sz="1200" dirty="0">
              <a:solidFill>
                <a:prstClr val="black"/>
              </a:solidFill>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49525" y="1519279"/>
            <a:ext cx="1600200" cy="2105135"/>
          </a:xfrm>
          <a:prstGeom prst="rect">
            <a:avLst/>
          </a:prstGeom>
        </p:spPr>
      </p:pic>
      <p:sp>
        <p:nvSpPr>
          <p:cNvPr id="11" name="TextBox 10"/>
          <p:cNvSpPr txBox="1"/>
          <p:nvPr/>
        </p:nvSpPr>
        <p:spPr>
          <a:xfrm>
            <a:off x="2430525" y="3729353"/>
            <a:ext cx="838200" cy="276999"/>
          </a:xfrm>
          <a:prstGeom prst="rect">
            <a:avLst/>
          </a:prstGeom>
          <a:noFill/>
        </p:spPr>
        <p:txBody>
          <a:bodyPr wrap="square" rtlCol="0">
            <a:spAutoFit/>
          </a:bodyPr>
          <a:lstStyle/>
          <a:p>
            <a:pPr algn="ctr"/>
            <a:r>
              <a:rPr lang="en-US" sz="1200" dirty="0" smtClean="0">
                <a:solidFill>
                  <a:prstClr val="black"/>
                </a:solidFill>
              </a:rPr>
              <a:t>Sesame</a:t>
            </a:r>
            <a:endParaRPr lang="en-US" sz="1200" dirty="0">
              <a:solidFill>
                <a:prstClr val="black"/>
              </a:solidFill>
            </a:endParaRP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95500" y="4236694"/>
            <a:ext cx="1667091" cy="1979458"/>
          </a:xfrm>
          <a:prstGeom prst="rect">
            <a:avLst/>
          </a:prstGeom>
        </p:spPr>
      </p:pic>
      <p:sp>
        <p:nvSpPr>
          <p:cNvPr id="13" name="TextBox 12"/>
          <p:cNvSpPr txBox="1"/>
          <p:nvPr/>
        </p:nvSpPr>
        <p:spPr>
          <a:xfrm>
            <a:off x="2362199" y="6278675"/>
            <a:ext cx="1133691" cy="276999"/>
          </a:xfrm>
          <a:prstGeom prst="rect">
            <a:avLst/>
          </a:prstGeom>
          <a:noFill/>
        </p:spPr>
        <p:txBody>
          <a:bodyPr wrap="square" rtlCol="0">
            <a:spAutoFit/>
          </a:bodyPr>
          <a:lstStyle/>
          <a:p>
            <a:r>
              <a:rPr lang="en-US" sz="1200" dirty="0" smtClean="0">
                <a:solidFill>
                  <a:prstClr val="black"/>
                </a:solidFill>
              </a:rPr>
              <a:t>Crape Myrtle</a:t>
            </a:r>
            <a:endParaRPr lang="en-US" sz="1200" dirty="0">
              <a:solidFill>
                <a:prstClr val="black"/>
              </a:solidFill>
            </a:endParaRPr>
          </a:p>
        </p:txBody>
      </p:sp>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24600" y="3907815"/>
            <a:ext cx="2469478" cy="2439269"/>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24300" y="3986225"/>
            <a:ext cx="2209800" cy="2427729"/>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98974" y="1461686"/>
            <a:ext cx="1524000" cy="2047410"/>
          </a:xfrm>
          <a:prstGeom prst="rect">
            <a:avLst/>
          </a:prstGeom>
        </p:spPr>
      </p:pic>
      <p:sp>
        <p:nvSpPr>
          <p:cNvPr id="17" name="TextBox 16"/>
          <p:cNvSpPr txBox="1"/>
          <p:nvPr/>
        </p:nvSpPr>
        <p:spPr>
          <a:xfrm>
            <a:off x="4065810" y="3527425"/>
            <a:ext cx="1282626" cy="430887"/>
          </a:xfrm>
          <a:prstGeom prst="rect">
            <a:avLst/>
          </a:prstGeom>
          <a:noFill/>
        </p:spPr>
        <p:txBody>
          <a:bodyPr wrap="square" rtlCol="0">
            <a:spAutoFit/>
          </a:bodyPr>
          <a:lstStyle/>
          <a:p>
            <a:pPr algn="ctr"/>
            <a:r>
              <a:rPr lang="en-US" sz="1100" dirty="0" smtClean="0">
                <a:solidFill>
                  <a:prstClr val="black"/>
                </a:solidFill>
              </a:rPr>
              <a:t>Chastetree</a:t>
            </a:r>
          </a:p>
          <a:p>
            <a:pPr algn="ctr"/>
            <a:r>
              <a:rPr lang="en-US" sz="1100" i="1" dirty="0" err="1">
                <a:solidFill>
                  <a:prstClr val="black"/>
                </a:solidFill>
              </a:rPr>
              <a:t>Vitex</a:t>
            </a:r>
            <a:r>
              <a:rPr lang="en-US" sz="1100" i="1" dirty="0">
                <a:solidFill>
                  <a:prstClr val="black"/>
                </a:solidFill>
              </a:rPr>
              <a:t> </a:t>
            </a:r>
            <a:r>
              <a:rPr lang="en-US" sz="1100" i="1" dirty="0" err="1">
                <a:solidFill>
                  <a:prstClr val="black"/>
                </a:solidFill>
              </a:rPr>
              <a:t>agnus-castus</a:t>
            </a:r>
            <a:r>
              <a:rPr lang="en-US" sz="1100" i="1" dirty="0">
                <a:solidFill>
                  <a:prstClr val="black"/>
                </a:solidFill>
              </a:rPr>
              <a:t> </a:t>
            </a:r>
            <a:endParaRPr lang="en-US" sz="1100" dirty="0">
              <a:solidFill>
                <a:prstClr val="black"/>
              </a:solidFill>
            </a:endParaRPr>
          </a:p>
        </p:txBody>
      </p:sp>
      <p:sp>
        <p:nvSpPr>
          <p:cNvPr id="18" name="TextBox 17"/>
          <p:cNvSpPr txBox="1"/>
          <p:nvPr/>
        </p:nvSpPr>
        <p:spPr>
          <a:xfrm>
            <a:off x="4533900" y="6479559"/>
            <a:ext cx="990600" cy="276999"/>
          </a:xfrm>
          <a:prstGeom prst="rect">
            <a:avLst/>
          </a:prstGeom>
          <a:noFill/>
        </p:spPr>
        <p:txBody>
          <a:bodyPr wrap="square" rtlCol="0">
            <a:spAutoFit/>
          </a:bodyPr>
          <a:lstStyle/>
          <a:p>
            <a:pPr algn="ctr"/>
            <a:r>
              <a:rPr lang="en-US" sz="1200" dirty="0" smtClean="0">
                <a:solidFill>
                  <a:prstClr val="black"/>
                </a:solidFill>
              </a:rPr>
              <a:t>Magnolia</a:t>
            </a:r>
            <a:endParaRPr lang="en-US" sz="1200" dirty="0">
              <a:solidFill>
                <a:prstClr val="black"/>
              </a:solidFill>
            </a:endParaRPr>
          </a:p>
        </p:txBody>
      </p:sp>
      <p:sp>
        <p:nvSpPr>
          <p:cNvPr id="19" name="TextBox 18"/>
          <p:cNvSpPr txBox="1"/>
          <p:nvPr/>
        </p:nvSpPr>
        <p:spPr>
          <a:xfrm>
            <a:off x="6873539" y="6347084"/>
            <a:ext cx="1371600" cy="307777"/>
          </a:xfrm>
          <a:prstGeom prst="rect">
            <a:avLst/>
          </a:prstGeom>
          <a:noFill/>
        </p:spPr>
        <p:txBody>
          <a:bodyPr wrap="square" rtlCol="0">
            <a:spAutoFit/>
          </a:bodyPr>
          <a:lstStyle/>
          <a:p>
            <a:pPr algn="ctr"/>
            <a:r>
              <a:rPr lang="en-US" sz="1400" dirty="0" smtClean="0">
                <a:solidFill>
                  <a:prstClr val="black"/>
                </a:solidFill>
              </a:rPr>
              <a:t>Buckwheat</a:t>
            </a:r>
            <a:endParaRPr lang="en-US" sz="1400" dirty="0">
              <a:solidFill>
                <a:prstClr val="black"/>
              </a:solidFill>
            </a:endParaRPr>
          </a:p>
        </p:txBody>
      </p:sp>
      <p:sp>
        <p:nvSpPr>
          <p:cNvPr id="20" name="TextBox 19"/>
          <p:cNvSpPr txBox="1"/>
          <p:nvPr/>
        </p:nvSpPr>
        <p:spPr>
          <a:xfrm>
            <a:off x="5638800" y="3071973"/>
            <a:ext cx="3155278" cy="584775"/>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b="1" dirty="0" smtClean="0">
                <a:solidFill>
                  <a:prstClr val="black"/>
                </a:solidFill>
              </a:rPr>
              <a:t>70% of Florida’s native pollinators are ground dwellers</a:t>
            </a:r>
            <a:endParaRPr lang="en-US" sz="1600" b="1" dirty="0">
              <a:solidFill>
                <a:prstClr val="black"/>
              </a:solidFill>
            </a:endParaRPr>
          </a:p>
        </p:txBody>
      </p:sp>
    </p:spTree>
    <p:extLst>
      <p:ext uri="{BB962C8B-B14F-4D97-AF65-F5344CB8AC3E}">
        <p14:creationId xmlns:p14="http://schemas.microsoft.com/office/powerpoint/2010/main" val="22502637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062" y="2667000"/>
            <a:ext cx="5138538" cy="3455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8600" y="5980474"/>
            <a:ext cx="4572000" cy="738664"/>
          </a:xfrm>
          <a:prstGeom prst="rect">
            <a:avLst/>
          </a:prstGeom>
          <a:solidFill>
            <a:schemeClr val="bg1"/>
          </a:solidFill>
        </p:spPr>
        <p:txBody>
          <a:bodyPr wrap="square" rtlCol="0">
            <a:spAutoFit/>
          </a:bodyPr>
          <a:lstStyle/>
          <a:p>
            <a:pPr algn="ctr"/>
            <a:r>
              <a:rPr lang="en-US" sz="1400" dirty="0" smtClean="0"/>
              <a:t>Larra Wasp on </a:t>
            </a:r>
          </a:p>
          <a:p>
            <a:pPr algn="ctr"/>
            <a:r>
              <a:rPr lang="en-US" sz="1400" dirty="0" smtClean="0"/>
              <a:t>Shrubby False Button Weed </a:t>
            </a:r>
            <a:r>
              <a:rPr lang="en-US" sz="1400" i="1" dirty="0" smtClean="0"/>
              <a:t>Spermacoce</a:t>
            </a:r>
          </a:p>
          <a:p>
            <a:pPr algn="ctr"/>
            <a:r>
              <a:rPr lang="en-US" sz="1400" i="1" dirty="0" smtClean="0"/>
              <a:t> </a:t>
            </a:r>
            <a:r>
              <a:rPr lang="en-US" sz="1400" dirty="0" smtClean="0"/>
              <a:t>in October 2013</a:t>
            </a:r>
            <a:endParaRPr lang="en-US" sz="1400" dirty="0"/>
          </a:p>
        </p:txBody>
      </p:sp>
      <p:pic>
        <p:nvPicPr>
          <p:cNvPr id="3075" name="Picture 3" descr="S:\Lani\Pictures\IPM\larra wasp\New folder\Larra wasp on buckwhea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7704" y="2286000"/>
            <a:ext cx="4479384" cy="3505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722820" y="5791200"/>
            <a:ext cx="1539640" cy="276999"/>
          </a:xfrm>
          <a:prstGeom prst="rect">
            <a:avLst/>
          </a:prstGeom>
          <a:noFill/>
        </p:spPr>
        <p:txBody>
          <a:bodyPr wrap="square" rtlCol="0">
            <a:spAutoFit/>
          </a:bodyPr>
          <a:lstStyle/>
          <a:p>
            <a:pPr algn="ctr"/>
            <a:r>
              <a:rPr lang="en-US" sz="1200" dirty="0" smtClean="0"/>
              <a:t>On buckwheat</a:t>
            </a:r>
            <a:endParaRPr lang="en-US" sz="1200" dirty="0"/>
          </a:p>
        </p:txBody>
      </p:sp>
      <p:sp>
        <p:nvSpPr>
          <p:cNvPr id="4" name="TextBox 3"/>
          <p:cNvSpPr txBox="1"/>
          <p:nvPr/>
        </p:nvSpPr>
        <p:spPr>
          <a:xfrm>
            <a:off x="228600" y="1066800"/>
            <a:ext cx="8308976" cy="707886"/>
          </a:xfrm>
          <a:prstGeom prst="rect">
            <a:avLst/>
          </a:prstGeom>
          <a:noFill/>
        </p:spPr>
        <p:txBody>
          <a:bodyPr wrap="square" rtlCol="0">
            <a:spAutoFit/>
          </a:bodyPr>
          <a:lstStyle/>
          <a:p>
            <a:r>
              <a:rPr lang="en-US" sz="4000" dirty="0" smtClean="0"/>
              <a:t>Increasing </a:t>
            </a:r>
            <a:r>
              <a:rPr lang="en-US" sz="4000" dirty="0" err="1" smtClean="0"/>
              <a:t>Larra</a:t>
            </a:r>
            <a:r>
              <a:rPr lang="en-US" sz="4000" dirty="0" smtClean="0"/>
              <a:t> wasp populations</a:t>
            </a:r>
            <a:endParaRPr lang="en-US" sz="4000" dirty="0"/>
          </a:p>
        </p:txBody>
      </p:sp>
    </p:spTree>
    <p:extLst>
      <p:ext uri="{BB962C8B-B14F-4D97-AF65-F5344CB8AC3E}">
        <p14:creationId xmlns:p14="http://schemas.microsoft.com/office/powerpoint/2010/main" val="3761031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6777" r="4500"/>
          <a:stretch/>
        </p:blipFill>
        <p:spPr>
          <a:xfrm>
            <a:off x="0" y="0"/>
            <a:ext cx="9127351" cy="6846376"/>
          </a:xfrm>
          <a:prstGeom prst="rect">
            <a:avLst/>
          </a:prstGeom>
        </p:spPr>
      </p:pic>
      <p:sp>
        <p:nvSpPr>
          <p:cNvPr id="2" name="Title 1"/>
          <p:cNvSpPr>
            <a:spLocks noGrp="1"/>
          </p:cNvSpPr>
          <p:nvPr>
            <p:ph type="title"/>
          </p:nvPr>
        </p:nvSpPr>
        <p:spPr>
          <a:xfrm>
            <a:off x="355840" y="76200"/>
            <a:ext cx="3547010" cy="457200"/>
          </a:xfrm>
        </p:spPr>
        <p:txBody>
          <a:bodyPr>
            <a:normAutofit/>
          </a:bodyPr>
          <a:lstStyle/>
          <a:p>
            <a:r>
              <a:rPr lang="en-US" sz="2400" dirty="0" smtClean="0"/>
              <a:t>IPM Enhancement Plots</a:t>
            </a:r>
            <a:endParaRPr lang="en-US" sz="2400" dirty="0"/>
          </a:p>
        </p:txBody>
      </p:sp>
      <p:sp>
        <p:nvSpPr>
          <p:cNvPr id="3" name="TextBox 2"/>
          <p:cNvSpPr txBox="1"/>
          <p:nvPr/>
        </p:nvSpPr>
        <p:spPr>
          <a:xfrm>
            <a:off x="16651" y="656822"/>
            <a:ext cx="5241149"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600" dirty="0" smtClean="0"/>
              <a:t>Buckwheat and Sunflowers</a:t>
            </a:r>
          </a:p>
          <a:p>
            <a:r>
              <a:rPr lang="en-US" sz="3600" dirty="0" smtClean="0"/>
              <a:t> Two “must have” crops</a:t>
            </a:r>
            <a:endParaRPr lang="en-US" sz="36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41817"/>
            <a:ext cx="3886200" cy="258628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50" y="4239909"/>
            <a:ext cx="3886200" cy="2586287"/>
          </a:xfrm>
          <a:prstGeom prst="rect">
            <a:avLst/>
          </a:prstGeom>
        </p:spPr>
      </p:pic>
      <p:sp>
        <p:nvSpPr>
          <p:cNvPr id="7" name="TextBox 6"/>
          <p:cNvSpPr txBox="1"/>
          <p:nvPr/>
        </p:nvSpPr>
        <p:spPr>
          <a:xfrm>
            <a:off x="457200" y="3868895"/>
            <a:ext cx="3290455"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b="1" dirty="0" smtClean="0"/>
              <a:t>NOTE: Ground too hard in some places to no-till. Those areas were tilled and planted, then no-tilled at later plantings as ground allowed.</a:t>
            </a:r>
          </a:p>
          <a:p>
            <a:r>
              <a:rPr lang="en-US" sz="1200" b="1" dirty="0" smtClean="0"/>
              <a:t>Crop failure during dry season without irrigation. Ways were used to irrigate during dry seasons.  </a:t>
            </a:r>
            <a:endParaRPr lang="en-US" sz="1200" b="1" dirty="0"/>
          </a:p>
        </p:txBody>
      </p:sp>
      <p:sp>
        <p:nvSpPr>
          <p:cNvPr id="10" name="TextBox 9"/>
          <p:cNvSpPr txBox="1"/>
          <p:nvPr/>
        </p:nvSpPr>
        <p:spPr>
          <a:xfrm>
            <a:off x="6629401" y="4376726"/>
            <a:ext cx="2514600"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dirty="0" smtClean="0"/>
              <a:t>It was determined to grow sunflowers in a row under plastic to help manage weeds and water.  When the sunflowers were spent new sunflowers were inter planted (or sown) between first planting.</a:t>
            </a:r>
            <a:endParaRPr lang="en-US" sz="1200" dirty="0"/>
          </a:p>
        </p:txBody>
      </p:sp>
    </p:spTree>
    <p:extLst>
      <p:ext uri="{BB962C8B-B14F-4D97-AF65-F5344CB8AC3E}">
        <p14:creationId xmlns:p14="http://schemas.microsoft.com/office/powerpoint/2010/main" val="27240900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6258</TotalTime>
  <Words>856</Words>
  <Application>Microsoft Office PowerPoint</Application>
  <PresentationFormat>On-screen Show (4:3)</PresentationFormat>
  <Paragraphs>162</Paragraphs>
  <Slides>15</Slides>
  <Notes>1</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Office Theme</vt:lpstr>
      <vt:lpstr>1_Office Theme</vt:lpstr>
      <vt:lpstr>Farmscaping- A Whole Farm Approach to IPM In-Service Training (May 21-22, 2014) Report R. Hochmuth, UF; A. Bolques, FAMU,  D. Collins, Alcorn State</vt:lpstr>
      <vt:lpstr>PowerPoint Presentation</vt:lpstr>
      <vt:lpstr>Project Objectives</vt:lpstr>
      <vt:lpstr>PowerPoint Presentation</vt:lpstr>
      <vt:lpstr>Provide Habitat Year Round</vt:lpstr>
      <vt:lpstr>PowerPoint Presentation</vt:lpstr>
      <vt:lpstr>PowerPoint Presentation</vt:lpstr>
      <vt:lpstr>PowerPoint Presentation</vt:lpstr>
      <vt:lpstr>IPM Enhancement Plots</vt:lpstr>
      <vt:lpstr>PowerPoint Presentation</vt:lpstr>
      <vt:lpstr>PowerPoint Presentation</vt:lpstr>
      <vt:lpstr>Benefits from IPM Program at SVAEC</vt:lpstr>
      <vt:lpstr>Evaluation Results of  In-Service Training</vt:lpstr>
      <vt:lpstr>Other Trainings</vt:lpstr>
      <vt:lpstr>4 H Bug Out Summer Camp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 Lani Davis</dc:creator>
  <cp:lastModifiedBy>Windows User</cp:lastModifiedBy>
  <cp:revision>203</cp:revision>
  <cp:lastPrinted>2014-02-13T21:09:56Z</cp:lastPrinted>
  <dcterms:created xsi:type="dcterms:W3CDTF">2013-04-30T15:52:07Z</dcterms:created>
  <dcterms:modified xsi:type="dcterms:W3CDTF">2016-08-10T19:58:25Z</dcterms:modified>
</cp:coreProperties>
</file>